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sldIdLst>
    <p:sldId id="282" r:id="rId2"/>
    <p:sldId id="301" r:id="rId3"/>
    <p:sldId id="400" r:id="rId4"/>
    <p:sldId id="381" r:id="rId5"/>
    <p:sldId id="283" r:id="rId6"/>
    <p:sldId id="302" r:id="rId7"/>
    <p:sldId id="387" r:id="rId8"/>
    <p:sldId id="297" r:id="rId9"/>
    <p:sldId id="298" r:id="rId10"/>
    <p:sldId id="366" r:id="rId11"/>
    <p:sldId id="385" r:id="rId12"/>
    <p:sldId id="365" r:id="rId13"/>
    <p:sldId id="386" r:id="rId14"/>
    <p:sldId id="389" r:id="rId15"/>
    <p:sldId id="390" r:id="rId16"/>
    <p:sldId id="391" r:id="rId17"/>
    <p:sldId id="392" r:id="rId18"/>
    <p:sldId id="394" r:id="rId19"/>
    <p:sldId id="393" r:id="rId20"/>
    <p:sldId id="395" r:id="rId21"/>
    <p:sldId id="396" r:id="rId22"/>
    <p:sldId id="397" r:id="rId23"/>
    <p:sldId id="398" r:id="rId24"/>
    <p:sldId id="399" r:id="rId25"/>
    <p:sldId id="401" r:id="rId26"/>
    <p:sldId id="332" r:id="rId27"/>
    <p:sldId id="371" r:id="rId28"/>
    <p:sldId id="356" r:id="rId29"/>
    <p:sldId id="333" r:id="rId30"/>
    <p:sldId id="334" r:id="rId31"/>
    <p:sldId id="335" r:id="rId32"/>
    <p:sldId id="355" r:id="rId33"/>
    <p:sldId id="336" r:id="rId34"/>
    <p:sldId id="337" r:id="rId35"/>
    <p:sldId id="338" r:id="rId36"/>
    <p:sldId id="370" r:id="rId37"/>
    <p:sldId id="358" r:id="rId38"/>
    <p:sldId id="359" r:id="rId39"/>
    <p:sldId id="360" r:id="rId40"/>
    <p:sldId id="363" r:id="rId41"/>
    <p:sldId id="369" r:id="rId42"/>
    <p:sldId id="341" r:id="rId43"/>
    <p:sldId id="373" r:id="rId44"/>
    <p:sldId id="384" r:id="rId45"/>
    <p:sldId id="372" r:id="rId46"/>
    <p:sldId id="342" r:id="rId47"/>
    <p:sldId id="339" r:id="rId48"/>
    <p:sldId id="344" r:id="rId49"/>
    <p:sldId id="375" r:id="rId50"/>
    <p:sldId id="383" r:id="rId51"/>
    <p:sldId id="345" r:id="rId52"/>
    <p:sldId id="378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>
      <p:cViewPr varScale="1">
        <p:scale>
          <a:sx n="163" d="100"/>
          <a:sy n="163" d="100"/>
        </p:scale>
        <p:origin x="178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FD7A0-91C2-4F80-9E80-6FD57B467BE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2C526-CAB5-4377-AE83-286EB00FA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6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C526-CAB5-4377-AE83-286EB00FA5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5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60A-D02B-455E-B0C4-89BBCADFFE65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E2C1-E34D-45DD-83FD-5983AA81B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60A-D02B-455E-B0C4-89BBCADFFE65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E2C1-E34D-45DD-83FD-5983AA81B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60A-D02B-455E-B0C4-89BBCADFFE65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E2C1-E34D-45DD-83FD-5983AA81B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60A-D02B-455E-B0C4-89BBCADFFE65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E2C1-E34D-45DD-83FD-5983AA81B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60A-D02B-455E-B0C4-89BBCADFFE65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E2C1-E34D-45DD-83FD-5983AA81B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60A-D02B-455E-B0C4-89BBCADFFE65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E2C1-E34D-45DD-83FD-5983AA81B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60A-D02B-455E-B0C4-89BBCADFFE65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E2C1-E34D-45DD-83FD-5983AA81B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60A-D02B-455E-B0C4-89BBCADFFE65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E2C1-E34D-45DD-83FD-5983AA81B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60A-D02B-455E-B0C4-89BBCADFFE65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E2C1-E34D-45DD-83FD-5983AA81B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60A-D02B-455E-B0C4-89BBCADFFE65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E2C1-E34D-45DD-83FD-5983AA81B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60A-D02B-455E-B0C4-89BBCADFFE65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E2C1-E34D-45DD-83FD-5983AA81B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D060A-D02B-455E-B0C4-89BBCADFFE65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AE2C1-E34D-45DD-83FD-5983AA81B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courses.science.psu.edu/stat414/node/23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atistical_independence" TargetMode="External"/><Relationship Id="rId2" Type="http://schemas.openxmlformats.org/officeDocument/2006/relationships/hyperlink" Target="https://en.wikipedia.org/wiki/Discrete_probability_distribu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robability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2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6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0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 statistical methods and data analysis for neuroscience</a:t>
            </a:r>
            <a:endParaRPr lang="en-US" dirty="0"/>
          </a:p>
        </p:txBody>
      </p:sp>
      <p:pic>
        <p:nvPicPr>
          <p:cNvPr id="4" name="Picture 3" descr="ch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419600"/>
            <a:ext cx="2466975" cy="1847850"/>
          </a:xfrm>
          <a:prstGeom prst="rect">
            <a:avLst/>
          </a:prstGeom>
        </p:spPr>
      </p:pic>
      <p:pic>
        <p:nvPicPr>
          <p:cNvPr id="5" name="Picture 4" descr="luck mach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724400"/>
            <a:ext cx="3143250" cy="145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 can be misleading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During your PhD you found an interesting effect using n=20 subjects and you have a significant result which confirms your theory (z = 2.23, p &lt; 0.05)</a:t>
            </a:r>
          </a:p>
          <a:p>
            <a:r>
              <a:rPr lang="en-US" dirty="0" smtClean="0"/>
              <a:t>Your mentor wants to be sure and ask you to run the test again with n=10.</a:t>
            </a:r>
          </a:p>
          <a:p>
            <a:r>
              <a:rPr lang="en-US" dirty="0" smtClean="0"/>
              <a:t>What is the probability that the result will be significant?</a:t>
            </a:r>
          </a:p>
          <a:p>
            <a:r>
              <a:rPr lang="en-US" dirty="0" smtClean="0"/>
              <a:t>Solution: 0.48 !!! (don’t do this experiment </a:t>
            </a:r>
            <a:r>
              <a:rPr lang="en-US" dirty="0" smtClean="0">
                <a:sym typeface="Wingdings" panose="05000000000000000000" pitchFamily="2" charset="2"/>
              </a:rPr>
              <a:t>)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7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can be misleading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day for 7 working days you receive an email telling you if some stock will go up or down.</a:t>
            </a:r>
          </a:p>
          <a:p>
            <a:r>
              <a:rPr lang="en-US" dirty="0" smtClean="0"/>
              <a:t>You check these predictions and find them precise!</a:t>
            </a:r>
          </a:p>
          <a:p>
            <a:r>
              <a:rPr lang="en-US" dirty="0" smtClean="0"/>
              <a:t>Should you pay the company for future predictions?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3886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Part I: Basic Parametric Tests</a:t>
            </a:r>
            <a:endParaRPr lang="en-US" dirty="0"/>
          </a:p>
          <a:p>
            <a:pPr lvl="1"/>
            <a:r>
              <a:rPr lang="en-US" dirty="0"/>
              <a:t>Major probability distributions</a:t>
            </a:r>
          </a:p>
          <a:p>
            <a:pPr lvl="1"/>
            <a:r>
              <a:rPr lang="en-US" dirty="0"/>
              <a:t>Normal distribution and Z value</a:t>
            </a:r>
          </a:p>
          <a:p>
            <a:pPr lvl="1"/>
            <a:r>
              <a:rPr lang="en-US" dirty="0"/>
              <a:t>The central limit theorem</a:t>
            </a:r>
          </a:p>
          <a:p>
            <a:pPr lvl="1"/>
            <a:r>
              <a:rPr lang="en-US" dirty="0"/>
              <a:t>Confidence </a:t>
            </a:r>
            <a:r>
              <a:rPr lang="en-US" dirty="0" smtClean="0"/>
              <a:t>interval</a:t>
            </a:r>
          </a:p>
          <a:p>
            <a:pPr lvl="1"/>
            <a:r>
              <a:rPr lang="en-US" dirty="0" smtClean="0"/>
              <a:t>Hypothesis testing</a:t>
            </a:r>
            <a:endParaRPr lang="en-US" dirty="0"/>
          </a:p>
          <a:p>
            <a:pPr lvl="1"/>
            <a:r>
              <a:rPr lang="en-US" dirty="0"/>
              <a:t>t-distribution, degree of freedom</a:t>
            </a:r>
          </a:p>
          <a:p>
            <a:pPr lvl="1"/>
            <a:r>
              <a:rPr lang="en-US" dirty="0"/>
              <a:t>Proportion test</a:t>
            </a:r>
          </a:p>
          <a:p>
            <a:pPr lvl="1"/>
            <a:r>
              <a:rPr lang="en-US" dirty="0"/>
              <a:t>2-samples tests (paired and unpaired)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76800" y="1722437"/>
            <a:ext cx="388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Part II: Non-Parametric Tests</a:t>
            </a:r>
            <a:endParaRPr lang="en-US" dirty="0" smtClean="0"/>
          </a:p>
          <a:p>
            <a:pPr lvl="1"/>
            <a:r>
              <a:rPr lang="en-US" dirty="0" smtClean="0"/>
              <a:t>Wilcoxon test</a:t>
            </a:r>
          </a:p>
          <a:p>
            <a:pPr lvl="1"/>
            <a:r>
              <a:rPr lang="en-US" dirty="0" smtClean="0"/>
              <a:t>Permutation test</a:t>
            </a:r>
          </a:p>
          <a:p>
            <a:pPr lvl="1"/>
            <a:r>
              <a:rPr lang="en-US" dirty="0" smtClean="0"/>
              <a:t>Bootstrapping</a:t>
            </a:r>
          </a:p>
          <a:p>
            <a:pPr lvl="1"/>
            <a:r>
              <a:rPr lang="en-US" dirty="0" smtClean="0"/>
              <a:t>Chi-square</a:t>
            </a:r>
          </a:p>
          <a:p>
            <a:pPr lvl="1"/>
            <a:r>
              <a:rPr lang="en-US" dirty="0" smtClean="0"/>
              <a:t>Kolmogorov-Smirnov test</a:t>
            </a:r>
          </a:p>
          <a:p>
            <a:pPr lvl="1"/>
            <a:r>
              <a:rPr lang="en-US" dirty="0" smtClean="0"/>
              <a:t>Analysis of variance</a:t>
            </a:r>
          </a:p>
          <a:p>
            <a:pPr lvl="1"/>
            <a:r>
              <a:rPr lang="en-US" dirty="0" smtClean="0"/>
              <a:t>Multiple comparison</a:t>
            </a:r>
          </a:p>
          <a:p>
            <a:pPr lvl="1"/>
            <a:r>
              <a:rPr lang="en-US" dirty="0" smtClean="0"/>
              <a:t>False discovery rate </a:t>
            </a:r>
          </a:p>
          <a:p>
            <a:pPr lvl="1"/>
            <a:r>
              <a:rPr lang="en-US" dirty="0"/>
              <a:t>F test</a:t>
            </a:r>
          </a:p>
          <a:p>
            <a:pPr lvl="1"/>
            <a:r>
              <a:rPr lang="en-US" dirty="0" smtClean="0"/>
              <a:t>Circular statistics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61722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 smtClean="0">
                <a:solidFill>
                  <a:srgbClr val="FF0000"/>
                </a:solidFill>
              </a:rPr>
              <a:t>מטרת על: רכישה של חשיבה סטטיסטית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8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 hours lesson </a:t>
            </a:r>
          </a:p>
          <a:p>
            <a:r>
              <a:rPr lang="en-US" dirty="0" smtClean="0"/>
              <a:t>2 hours exercises </a:t>
            </a:r>
          </a:p>
          <a:p>
            <a:r>
              <a:rPr lang="en-US" dirty="0" smtClean="0"/>
              <a:t>Homework</a:t>
            </a:r>
            <a:r>
              <a:rPr lang="en-US" dirty="0"/>
              <a:t> </a:t>
            </a:r>
            <a:r>
              <a:rPr lang="en-US" dirty="0" smtClean="0"/>
              <a:t>to be submitted the week after</a:t>
            </a:r>
          </a:p>
          <a:p>
            <a:r>
              <a:rPr lang="en-US" dirty="0" smtClean="0"/>
              <a:t>Tal </a:t>
            </a:r>
            <a:r>
              <a:rPr lang="en-US" dirty="0" err="1" smtClean="0"/>
              <a:t>Dalal</a:t>
            </a:r>
            <a:r>
              <a:rPr lang="en-US" dirty="0" smtClean="0"/>
              <a:t> is your BODEK</a:t>
            </a:r>
          </a:p>
          <a:p>
            <a:r>
              <a:rPr lang="en-US" dirty="0" smtClean="0"/>
              <a:t>Each weak we will go over the last week exercises</a:t>
            </a:r>
          </a:p>
          <a:p>
            <a:pPr lvl="1"/>
            <a:r>
              <a:rPr lang="en-US" dirty="0" smtClean="0"/>
              <a:t>Each student will solve one exercise </a:t>
            </a:r>
          </a:p>
          <a:p>
            <a:r>
              <a:rPr lang="en-US" dirty="0" smtClean="0"/>
              <a:t>Final assignments:</a:t>
            </a:r>
          </a:p>
          <a:p>
            <a:pPr lvl="1"/>
            <a:r>
              <a:rPr lang="en-US" dirty="0" smtClean="0"/>
              <a:t>Exam</a:t>
            </a:r>
            <a:endParaRPr lang="en-US" dirty="0"/>
          </a:p>
          <a:p>
            <a:r>
              <a:rPr lang="en-US" dirty="0" smtClean="0"/>
              <a:t>Score is based on:</a:t>
            </a:r>
          </a:p>
          <a:p>
            <a:pPr lvl="1"/>
            <a:r>
              <a:rPr lang="en-US" dirty="0" smtClean="0"/>
              <a:t>Exercises, course participation, exam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What is Probability?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Frequency of occurrence. 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The relative frequency of event occur is the process is </a:t>
            </a:r>
            <a:r>
              <a:rPr lang="en-US" u="sng" dirty="0" smtClean="0">
                <a:solidFill>
                  <a:srgbClr val="92D050"/>
                </a:solidFill>
              </a:rPr>
              <a:t>repeated</a:t>
            </a:r>
            <a:r>
              <a:rPr lang="en-US" dirty="0" smtClean="0">
                <a:solidFill>
                  <a:srgbClr val="92D050"/>
                </a:solidFill>
              </a:rPr>
              <a:t> a </a:t>
            </a:r>
            <a:r>
              <a:rPr lang="en-US" u="sng" dirty="0" smtClean="0">
                <a:solidFill>
                  <a:srgbClr val="92D050"/>
                </a:solidFill>
              </a:rPr>
              <a:t>large number </a:t>
            </a:r>
            <a:r>
              <a:rPr lang="en-US" dirty="0" smtClean="0">
                <a:solidFill>
                  <a:srgbClr val="92D050"/>
                </a:solidFill>
              </a:rPr>
              <a:t>of times under </a:t>
            </a:r>
            <a:r>
              <a:rPr lang="en-US" u="sng" dirty="0" smtClean="0">
                <a:solidFill>
                  <a:srgbClr val="92D050"/>
                </a:solidFill>
              </a:rPr>
              <a:t>similar conditions</a:t>
            </a:r>
          </a:p>
          <a:p>
            <a:r>
              <a:rPr lang="en-US" dirty="0" smtClean="0"/>
              <a:t>Problem with this approach</a:t>
            </a:r>
          </a:p>
          <a:p>
            <a:pPr lvl="1"/>
            <a:r>
              <a:rPr lang="en-US" dirty="0" smtClean="0"/>
              <a:t>What is large?</a:t>
            </a:r>
          </a:p>
          <a:p>
            <a:pPr lvl="1"/>
            <a:r>
              <a:rPr lang="en-US" dirty="0" smtClean="0"/>
              <a:t>What is similar conditions?</a:t>
            </a:r>
          </a:p>
          <a:p>
            <a:pPr lvl="1"/>
            <a:r>
              <a:rPr lang="en-US" dirty="0" smtClean="0"/>
              <a:t>What about events that can not be repeated (will my friend will marry this year)?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6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What is probability?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classical approach</a:t>
            </a:r>
          </a:p>
          <a:p>
            <a:pPr lvl="1"/>
            <a:r>
              <a:rPr lang="en-US" dirty="0" smtClean="0"/>
              <a:t>Two </a:t>
            </a:r>
            <a:r>
              <a:rPr lang="en-US" dirty="0"/>
              <a:t>events that have </a:t>
            </a:r>
            <a:r>
              <a:rPr lang="en-US" dirty="0" smtClean="0"/>
              <a:t>equally </a:t>
            </a:r>
            <a:r>
              <a:rPr lang="en-US" dirty="0"/>
              <a:t>likely outcomes has the same probability (0.5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Problems</a:t>
            </a:r>
          </a:p>
          <a:p>
            <a:pPr lvl="2"/>
            <a:r>
              <a:rPr lang="en-US" dirty="0" smtClean="0"/>
              <a:t>It is circular definition (equally likely is the same as saying they have the same probability)</a:t>
            </a:r>
          </a:p>
          <a:p>
            <a:pPr lvl="2"/>
            <a:r>
              <a:rPr lang="en-US" dirty="0" smtClean="0"/>
              <a:t>What about events that are not equally likely?</a:t>
            </a:r>
          </a:p>
        </p:txBody>
      </p:sp>
    </p:spTree>
    <p:extLst>
      <p:ext uri="{BB962C8B-B14F-4D97-AF65-F5344CB8AC3E}">
        <p14:creationId xmlns:p14="http://schemas.microsoft.com/office/powerpoint/2010/main" val="267201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What is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subjective approach</a:t>
            </a:r>
          </a:p>
          <a:p>
            <a:pPr lvl="1"/>
            <a:r>
              <a:rPr lang="en-US" dirty="0" smtClean="0"/>
              <a:t>A probability of an event is the subjective estimate of one person that this event will occur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– basic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Definition: the collection of all possible outcomes of an experiment is called the </a:t>
            </a:r>
            <a:r>
              <a:rPr lang="en-US" b="1" i="1" dirty="0" smtClean="0"/>
              <a:t>sample space</a:t>
            </a:r>
          </a:p>
          <a:p>
            <a:r>
              <a:rPr lang="en-US" dirty="0" smtClean="0"/>
              <a:t>If all events have equal probability then the probability of each event is 1/n</a:t>
            </a:r>
          </a:p>
          <a:p>
            <a:r>
              <a:rPr lang="en-US" dirty="0" smtClean="0"/>
              <a:t>The probability of one of the events to occur is the ratio of the number of events and the size of the sample space</a:t>
            </a:r>
          </a:p>
          <a:p>
            <a:endParaRPr lang="en-US" dirty="0" smtClean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This brings us to the basic tools of counting outcomes</a:t>
            </a:r>
          </a:p>
        </p:txBody>
      </p:sp>
      <p:sp>
        <p:nvSpPr>
          <p:cNvPr id="4" name="Oval 3"/>
          <p:cNvSpPr/>
          <p:nvPr/>
        </p:nvSpPr>
        <p:spPr>
          <a:xfrm>
            <a:off x="4953000" y="4343400"/>
            <a:ext cx="1219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0" y="449580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00700" y="4507523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60023" y="477422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48300" y="526366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24450" y="481232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10250" y="4926623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57800" y="5029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24500" y="504092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55068" y="4730234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= 3/8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n </a:t>
            </a:r>
            <a:r>
              <a:rPr lang="en-US" dirty="0"/>
              <a:t>different </a:t>
            </a:r>
            <a:r>
              <a:rPr lang="en-US" dirty="0" smtClean="0"/>
              <a:t>elements</a:t>
            </a:r>
          </a:p>
          <a:p>
            <a:r>
              <a:rPr lang="en-US" dirty="0" smtClean="0"/>
              <a:t>How many possible arrangements there are for the n different elements?</a:t>
            </a:r>
          </a:p>
          <a:p>
            <a:endParaRPr lang="en-US" dirty="0" smtClean="0"/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85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choose k elements from n </a:t>
                </a:r>
                <a:r>
                  <a:rPr lang="en-US" dirty="0"/>
                  <a:t>different </a:t>
                </a:r>
                <a:r>
                  <a:rPr lang="en-US" dirty="0" smtClean="0"/>
                  <a:t>elements without replacements</a:t>
                </a:r>
              </a:p>
              <a:p>
                <a:pPr lvl="1"/>
                <a:r>
                  <a:rPr lang="en-US" dirty="0" smtClean="0"/>
                  <a:t>If the order of the k elements is important </a:t>
                </a:r>
              </a:p>
              <a:p>
                <a:pPr lvl="2"/>
                <a:r>
                  <a:rPr lang="en-US" dirty="0" err="1" smtClean="0"/>
                  <a:t>Pn,k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/>
                  <a:t>If the order of the k elements is </a:t>
                </a:r>
                <a:r>
                  <a:rPr lang="en-US" dirty="0" smtClean="0"/>
                  <a:t>not important </a:t>
                </a:r>
                <a:endParaRPr lang="en-US" dirty="0"/>
              </a:p>
              <a:p>
                <a:pPr lvl="2"/>
                <a:r>
                  <a:rPr lang="en-US" dirty="0" err="1" smtClean="0"/>
                  <a:t>Cn,k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In </a:t>
                </a:r>
                <a:r>
                  <a:rPr lang="en-US" dirty="0" err="1" smtClean="0"/>
                  <a:t>matlab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nchoosek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n,k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07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Probability and Statistics by </a:t>
            </a:r>
            <a:r>
              <a:rPr lang="en-US" dirty="0" err="1" smtClean="0"/>
              <a:t>DeGroot</a:t>
            </a:r>
            <a:r>
              <a:rPr lang="en-US" dirty="0" smtClean="0"/>
              <a:t> &amp; </a:t>
            </a:r>
            <a:r>
              <a:rPr lang="en-US" dirty="0" err="1" smtClean="0"/>
              <a:t>Schervish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internet (</a:t>
            </a:r>
            <a:r>
              <a:rPr lang="en-US" dirty="0" smtClean="0"/>
              <a:t>Wikipedia)</a:t>
            </a:r>
          </a:p>
          <a:p>
            <a:endParaRPr lang="en-US" dirty="0" smtClean="0"/>
          </a:p>
          <a:p>
            <a:r>
              <a:rPr lang="en-US" u="sng" dirty="0">
                <a:hlinkClick r:id="rId2"/>
              </a:rPr>
              <a:t>https://onlinecourses.science.psu.edu/stat414/node/234</a:t>
            </a:r>
            <a:endParaRPr lang="en-US" u="sng" dirty="0"/>
          </a:p>
          <a:p>
            <a:pPr marL="457200" lvl="1" indent="0">
              <a:buNone/>
            </a:pPr>
            <a:endParaRPr lang="en-US" b="1" u="sng" dirty="0"/>
          </a:p>
          <a:p>
            <a:r>
              <a:rPr lang="en-US" sz="2400" b="1" u="sng" dirty="0">
                <a:solidFill>
                  <a:schemeClr val="tx2"/>
                </a:solidFill>
              </a:rPr>
              <a:t>http://</a:t>
            </a:r>
            <a:r>
              <a:rPr lang="en-US" sz="2400" b="1" u="sng" dirty="0" smtClean="0">
                <a:solidFill>
                  <a:schemeClr val="tx2"/>
                </a:solidFill>
              </a:rPr>
              <a:t>stattrek.com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choose k elements from </a:t>
            </a:r>
            <a:r>
              <a:rPr lang="en-US" dirty="0" smtClean="0"/>
              <a:t>n different </a:t>
            </a:r>
            <a:r>
              <a:rPr lang="en-US" dirty="0"/>
              <a:t>elements </a:t>
            </a:r>
            <a:r>
              <a:rPr lang="en-US" b="1" u="sng" dirty="0" smtClean="0"/>
              <a:t>with </a:t>
            </a:r>
            <a:r>
              <a:rPr lang="en-US" dirty="0" smtClean="0"/>
              <a:t>replacements</a:t>
            </a:r>
          </a:p>
          <a:p>
            <a:r>
              <a:rPr lang="en-US" dirty="0" smtClean="0"/>
              <a:t>How many possible different selections ?</a:t>
            </a:r>
            <a:endParaRPr lang="en-US" dirty="0"/>
          </a:p>
          <a:p>
            <a:r>
              <a:rPr lang="en-US" dirty="0" smtClean="0"/>
              <a:t>Solution: </a:t>
            </a:r>
          </a:p>
          <a:p>
            <a:pPr lvl="1"/>
            <a:r>
              <a:rPr lang="en-US" dirty="0" err="1" smtClean="0"/>
              <a:t>n^k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525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is the probability of getting 2 heads in 3 tosses of a fair coin?</a:t>
            </a:r>
          </a:p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There are 2^3=8 possible coins sequences</a:t>
            </a:r>
          </a:p>
          <a:p>
            <a:pPr lvl="1"/>
            <a:r>
              <a:rPr lang="en-US" dirty="0"/>
              <a:t>There </a:t>
            </a:r>
            <a:r>
              <a:rPr lang="en-US" dirty="0" smtClean="0"/>
              <a:t>are </a:t>
            </a:r>
            <a:r>
              <a:rPr lang="en-US" dirty="0" err="1" smtClean="0"/>
              <a:t>nchoosek</a:t>
            </a:r>
            <a:r>
              <a:rPr lang="en-US" dirty="0" smtClean="0"/>
              <a:t>(3,2</a:t>
            </a:r>
            <a:r>
              <a:rPr lang="en-US" dirty="0" smtClean="0"/>
              <a:t>)=3 </a:t>
            </a:r>
            <a:r>
              <a:rPr lang="en-US" dirty="0"/>
              <a:t>sequences with 2 </a:t>
            </a:r>
            <a:r>
              <a:rPr lang="en-US" dirty="0" smtClean="0"/>
              <a:t>heads</a:t>
            </a:r>
          </a:p>
          <a:p>
            <a:pPr lvl="2"/>
            <a:r>
              <a:rPr lang="en-US" dirty="0" smtClean="0"/>
              <a:t>HHT</a:t>
            </a:r>
          </a:p>
          <a:p>
            <a:pPr lvl="2"/>
            <a:r>
              <a:rPr lang="en-US" dirty="0" smtClean="0"/>
              <a:t>HTH</a:t>
            </a:r>
          </a:p>
          <a:p>
            <a:pPr lvl="2"/>
            <a:r>
              <a:rPr lang="en-US" dirty="0" smtClean="0"/>
              <a:t>THH</a:t>
            </a:r>
            <a:endParaRPr lang="en-US" dirty="0"/>
          </a:p>
          <a:p>
            <a:pPr lvl="1"/>
            <a:r>
              <a:rPr lang="en-US" dirty="0"/>
              <a:t>Therefore p = 3/8</a:t>
            </a:r>
          </a:p>
        </p:txBody>
      </p:sp>
    </p:spTree>
    <p:extLst>
      <p:ext uri="{BB962C8B-B14F-4D97-AF65-F5344CB8AC3E}">
        <p14:creationId xmlns:p14="http://schemas.microsoft.com/office/powerpoint/2010/main" val="137023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 have a box with the numbers 1 to 10</a:t>
                </a:r>
              </a:p>
              <a:p>
                <a:r>
                  <a:rPr lang="en-US" dirty="0" smtClean="0"/>
                  <a:t>We select 3 numbers with replacement</a:t>
                </a:r>
              </a:p>
              <a:p>
                <a:r>
                  <a:rPr lang="en-US" dirty="0" smtClean="0"/>
                  <a:t>What is the probability to have 3 different numbers?</a:t>
                </a:r>
              </a:p>
              <a:p>
                <a:r>
                  <a:rPr lang="en-US" dirty="0" smtClean="0"/>
                  <a:t>Solution:</a:t>
                </a:r>
              </a:p>
              <a:p>
                <a:pPr lvl="1"/>
                <a:r>
                  <a:rPr lang="en-US" dirty="0" smtClean="0"/>
                  <a:t>The sample size is: </a:t>
                </a:r>
                <a:r>
                  <a:rPr lang="en-US" dirty="0" err="1" smtClean="0"/>
                  <a:t>n^k</a:t>
                </a:r>
                <a:r>
                  <a:rPr lang="en-US" dirty="0" smtClean="0"/>
                  <a:t> = 10^3</a:t>
                </a:r>
              </a:p>
              <a:p>
                <a:pPr lvl="1"/>
                <a:r>
                  <a:rPr lang="en-US" dirty="0" smtClean="0"/>
                  <a:t>The event group size is: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/>
                  <a:t>=</a:t>
                </a:r>
                <a:r>
                  <a:rPr lang="en-US" dirty="0" err="1" smtClean="0"/>
                  <a:t>nchoosek</a:t>
                </a:r>
                <a:r>
                  <a:rPr lang="en-US" dirty="0" smtClean="0"/>
                  <a:t>(10,3)*3!</a:t>
                </a:r>
              </a:p>
              <a:p>
                <a:pPr lvl="1"/>
                <a:r>
                  <a:rPr lang="en-US" dirty="0" smtClean="0"/>
                  <a:t>P = </a:t>
                </a:r>
                <a:r>
                  <a:rPr lang="en-US" dirty="0" err="1" smtClean="0"/>
                  <a:t>nchoosek</a:t>
                </a:r>
                <a:r>
                  <a:rPr lang="en-US" dirty="0" smtClean="0"/>
                  <a:t>(10,3)*3!/10^3=0.72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37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approach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have 10 possibilities to select the first number</a:t>
            </a:r>
          </a:p>
          <a:p>
            <a:r>
              <a:rPr lang="en-US" dirty="0" smtClean="0"/>
              <a:t>Once we selected it the probability of not selecting this number is 9/10 </a:t>
            </a:r>
          </a:p>
          <a:p>
            <a:r>
              <a:rPr lang="en-US" dirty="0" smtClean="0"/>
              <a:t>Same for the third</a:t>
            </a:r>
          </a:p>
          <a:p>
            <a:r>
              <a:rPr lang="en-US" dirty="0" smtClean="0"/>
              <a:t>We get:</a:t>
            </a:r>
          </a:p>
          <a:p>
            <a:pPr lvl="1"/>
            <a:r>
              <a:rPr lang="en-US" dirty="0" smtClean="0"/>
              <a:t>P=10/10*9/10*8/10=0.72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This approach is very </a:t>
            </a:r>
            <a:r>
              <a:rPr lang="en-US" b="1" dirty="0" err="1" smtClean="0">
                <a:solidFill>
                  <a:srgbClr val="FF0000"/>
                </a:solidFill>
              </a:rPr>
              <a:t>usefull</a:t>
            </a:r>
            <a:r>
              <a:rPr lang="en-US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0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famous </a:t>
            </a:r>
            <a:r>
              <a:rPr lang="en-US" dirty="0" smtClean="0"/>
              <a:t>birthday problem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What is the probability that in a group of 15 people there will be at least two people with the same birthday (day/month)?</a:t>
                </a:r>
              </a:p>
              <a:p>
                <a:r>
                  <a:rPr lang="en-US" dirty="0" smtClean="0"/>
                  <a:t>Solution:</a:t>
                </a:r>
              </a:p>
              <a:p>
                <a:pPr lvl="1"/>
                <a:r>
                  <a:rPr lang="en-US" dirty="0" smtClean="0"/>
                  <a:t>We need to compute the probability that all people birthdays are different and subtract from one</a:t>
                </a:r>
              </a:p>
              <a:p>
                <a:pPr lvl="1"/>
                <a:r>
                  <a:rPr lang="en-US" dirty="0" smtClean="0"/>
                  <a:t>This is the same as the previous </a:t>
                </a:r>
                <a:r>
                  <a:rPr lang="en-US" dirty="0" smtClean="0"/>
                  <a:t>problem</a:t>
                </a:r>
              </a:p>
              <a:p>
                <a:pPr lvl="2"/>
                <a:r>
                  <a:rPr lang="en-US" dirty="0" smtClean="0"/>
                  <a:t>Number of possible k dates is </a:t>
                </a:r>
                <a:r>
                  <a:rPr lang="en-US" dirty="0" err="1" smtClean="0"/>
                  <a:t>n^k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Number of selecting k different dates is (order is important)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Thus 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𝑜𝑜𝑠𝑒𝑘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365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𝑓𝑎𝑐𝑡𝑜𝑟𝑖𝑎𝑙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365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^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 smtClean="0"/>
                  <a:t> = 0.74</a:t>
                </a:r>
              </a:p>
              <a:p>
                <a:pPr lvl="1"/>
                <a:r>
                  <a:rPr lang="en-US" dirty="0" smtClean="0"/>
                  <a:t>So p = 1-0.74 = 0.26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78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many binary series of length n have k ones ?</a:t>
                </a:r>
              </a:p>
              <a:p>
                <a:r>
                  <a:rPr lang="en-US" dirty="0" smtClean="0"/>
                  <a:t>Solution:</a:t>
                </a:r>
              </a:p>
              <a:p>
                <a:pPr lvl="1"/>
                <a:r>
                  <a:rPr lang="en-US" dirty="0" smtClean="0"/>
                  <a:t>We need to select k locations out of n in which we place the 1’s</a:t>
                </a:r>
              </a:p>
              <a:p>
                <a:pPr lvl="1"/>
                <a:r>
                  <a:rPr lang="en-US" dirty="0" smtClean="0"/>
                  <a:t>We do not care about their order</a:t>
                </a:r>
              </a:p>
              <a:p>
                <a:pPr lvl="1"/>
                <a:r>
                  <a:rPr lang="en-US" dirty="0" smtClean="0"/>
                  <a:t>So: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52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probability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Binomial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Poisson</a:t>
            </a:r>
          </a:p>
          <a:p>
            <a:r>
              <a:rPr lang="en-US" dirty="0">
                <a:solidFill>
                  <a:srgbClr val="92D050"/>
                </a:solidFill>
              </a:rPr>
              <a:t>Hypergeometric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Normal</a:t>
            </a:r>
          </a:p>
          <a:p>
            <a:r>
              <a:rPr lang="en-US" dirty="0" smtClean="0"/>
              <a:t>(Exponential)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Chi square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Binomial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b="1" dirty="0"/>
              <a:t>binomial distribution</a:t>
            </a:r>
            <a:r>
              <a:rPr lang="en-US" dirty="0"/>
              <a:t> with parameters </a:t>
            </a:r>
            <a:r>
              <a:rPr lang="en-US" i="1" dirty="0"/>
              <a:t>n</a:t>
            </a:r>
            <a:r>
              <a:rPr lang="en-US" dirty="0"/>
              <a:t> and </a:t>
            </a:r>
            <a:r>
              <a:rPr lang="en-US" i="1" dirty="0"/>
              <a:t>p</a:t>
            </a:r>
            <a:r>
              <a:rPr lang="en-US" dirty="0"/>
              <a:t> is the </a:t>
            </a:r>
            <a:r>
              <a:rPr lang="en-US" dirty="0">
                <a:hlinkClick r:id="rId2" tooltip="Discrete probability distribution"/>
              </a:rPr>
              <a:t>discrete probability distribution</a:t>
            </a:r>
            <a:r>
              <a:rPr lang="en-US" dirty="0"/>
              <a:t> of the number of successes in a sequence of </a:t>
            </a:r>
            <a:r>
              <a:rPr lang="en-US" i="1" dirty="0"/>
              <a:t>n</a:t>
            </a:r>
            <a:r>
              <a:rPr lang="en-US" dirty="0"/>
              <a:t> </a:t>
            </a:r>
            <a:r>
              <a:rPr lang="en-US" dirty="0">
                <a:hlinkClick r:id="rId3" tooltip="Statistical independence"/>
              </a:rPr>
              <a:t>independent</a:t>
            </a:r>
            <a:r>
              <a:rPr lang="en-US" dirty="0"/>
              <a:t> yes/no experiments, each of which yields success with </a:t>
            </a:r>
            <a:r>
              <a:rPr lang="en-US" dirty="0">
                <a:hlinkClick r:id="rId4" tooltip="Probability"/>
              </a:rPr>
              <a:t>probability</a:t>
            </a:r>
            <a:r>
              <a:rPr lang="en-US" dirty="0"/>
              <a:t> </a:t>
            </a:r>
            <a:r>
              <a:rPr lang="en-US" i="1" dirty="0"/>
              <a:t>p</a:t>
            </a:r>
            <a:r>
              <a:rPr lang="en-US" dirty="0" smtClean="0"/>
              <a:t>. (</a:t>
            </a:r>
            <a:r>
              <a:rPr lang="en-US" dirty="0" err="1" smtClean="0"/>
              <a:t>Wekipedia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Binomial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Binomial is a discrete probability</a:t>
            </a:r>
          </a:p>
          <a:p>
            <a:r>
              <a:rPr lang="en-US" dirty="0" smtClean="0"/>
              <a:t>N identical trials</a:t>
            </a:r>
          </a:p>
          <a:p>
            <a:r>
              <a:rPr lang="en-US" dirty="0" smtClean="0"/>
              <a:t>Each trial has one of two outcomes</a:t>
            </a:r>
          </a:p>
          <a:p>
            <a:r>
              <a:rPr lang="en-US" dirty="0" smtClean="0"/>
              <a:t>The probability of success on a single trial is the same: </a:t>
            </a:r>
            <a:r>
              <a:rPr lang="el-GR" dirty="0" smtClean="0"/>
              <a:t>π</a:t>
            </a:r>
            <a:endParaRPr lang="en-US" dirty="0" smtClean="0"/>
          </a:p>
          <a:p>
            <a:r>
              <a:rPr lang="en-US" dirty="0" smtClean="0"/>
              <a:t>Trials are independent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and motivation…</a:t>
            </a:r>
          </a:p>
          <a:p>
            <a:r>
              <a:rPr lang="en-US" dirty="0" smtClean="0"/>
              <a:t>Probability</a:t>
            </a:r>
          </a:p>
          <a:p>
            <a:r>
              <a:rPr lang="en-US" dirty="0" smtClean="0"/>
              <a:t>Common probability distributions</a:t>
            </a:r>
          </a:p>
          <a:p>
            <a:pPr lvl="1"/>
            <a:r>
              <a:rPr lang="en-US" dirty="0" smtClean="0"/>
              <a:t>Binomial</a:t>
            </a:r>
          </a:p>
          <a:p>
            <a:pPr lvl="1"/>
            <a:r>
              <a:rPr lang="en-US" dirty="0" smtClean="0"/>
              <a:t>Poisson</a:t>
            </a:r>
          </a:p>
          <a:p>
            <a:pPr lvl="1"/>
            <a:r>
              <a:rPr lang="en-US" dirty="0" smtClean="0"/>
              <a:t>Hypergeometric </a:t>
            </a:r>
          </a:p>
        </p:txBody>
      </p:sp>
    </p:spTree>
    <p:extLst>
      <p:ext uri="{BB962C8B-B14F-4D97-AF65-F5344CB8AC3E}">
        <p14:creationId xmlns:p14="http://schemas.microsoft.com/office/powerpoint/2010/main" val="17785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907181"/>
              </p:ext>
            </p:extLst>
          </p:nvPr>
        </p:nvGraphicFramePr>
        <p:xfrm>
          <a:off x="4724400" y="1828800"/>
          <a:ext cx="3849687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3" imgW="1434960" imgH="241200" progId="Equation.3">
                  <p:embed/>
                </p:oleObj>
              </mc:Choice>
              <mc:Fallback>
                <p:oleObj name="Equation" r:id="rId3" imgW="1434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828800"/>
                        <a:ext cx="3849687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338822"/>
              </p:ext>
            </p:extLst>
          </p:nvPr>
        </p:nvGraphicFramePr>
        <p:xfrm>
          <a:off x="2819400" y="3657600"/>
          <a:ext cx="334803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5" imgW="939600" imgH="406080" progId="Equation.3">
                  <p:embed/>
                </p:oleObj>
              </mc:Choice>
              <mc:Fallback>
                <p:oleObj name="Equation" r:id="rId5" imgW="9396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3348038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941147"/>
            <a:ext cx="4018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 want k successes and n-k failures</a:t>
            </a:r>
          </a:p>
        </p:txBody>
      </p:sp>
    </p:spTree>
    <p:extLst>
      <p:ext uri="{BB962C8B-B14F-4D97-AF65-F5344CB8AC3E}">
        <p14:creationId xmlns:p14="http://schemas.microsoft.com/office/powerpoint/2010/main" val="10825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probability of a neuron to respond to a specific stimulus is 0.9</a:t>
            </a:r>
          </a:p>
          <a:p>
            <a:r>
              <a:rPr lang="en-US" dirty="0" smtClean="0"/>
              <a:t>What is the probability that it will not respond to 3 out of 10 trails ?</a:t>
            </a:r>
          </a:p>
          <a:p>
            <a:pPr lvl="1"/>
            <a:r>
              <a:rPr lang="en-US" dirty="0"/>
              <a:t>π</a:t>
            </a:r>
            <a:r>
              <a:rPr lang="en-US" dirty="0" smtClean="0"/>
              <a:t> = 0.9</a:t>
            </a:r>
          </a:p>
          <a:p>
            <a:pPr lvl="1"/>
            <a:r>
              <a:rPr lang="en-US" dirty="0" smtClean="0"/>
              <a:t>N = 10</a:t>
            </a:r>
          </a:p>
          <a:p>
            <a:pPr lvl="1"/>
            <a:r>
              <a:rPr lang="en-US" dirty="0" smtClean="0"/>
              <a:t>K = 7</a:t>
            </a:r>
          </a:p>
          <a:p>
            <a:pPr lvl="1"/>
            <a:r>
              <a:rPr lang="en-US" dirty="0" smtClean="0"/>
              <a:t>P (k=7) = 10!/(7!*3!)*0.9^7*0.1^3 = 0.05</a:t>
            </a:r>
          </a:p>
          <a:p>
            <a:pPr lvl="1"/>
            <a:r>
              <a:rPr lang="en-US" dirty="0"/>
              <a:t>10!/(7!*3!)</a:t>
            </a:r>
            <a:r>
              <a:rPr lang="en-US" dirty="0" smtClean="0"/>
              <a:t>=</a:t>
            </a:r>
            <a:r>
              <a:rPr lang="en-US" dirty="0" err="1" smtClean="0"/>
              <a:t>nchoosek</a:t>
            </a:r>
            <a:r>
              <a:rPr lang="en-US" dirty="0" smtClean="0"/>
              <a:t>(10,3)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17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PDF versus CDF</a:t>
            </a:r>
            <a:br>
              <a:rPr lang="en-US" dirty="0" smtClean="0"/>
            </a:br>
            <a:r>
              <a:rPr lang="en-US" dirty="0" smtClean="0"/>
              <a:t>p = 0.85, n = 20</a:t>
            </a:r>
            <a:endParaRPr lang="en-US" dirty="0"/>
          </a:p>
        </p:txBody>
      </p:sp>
      <p:pic>
        <p:nvPicPr>
          <p:cNvPr id="5" name="Content Placeholder 3" descr="binomi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850" y="3048000"/>
            <a:ext cx="4053416" cy="304006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495800" y="2156904"/>
            <a:ext cx="4165600" cy="3910057"/>
            <a:chOff x="5887844" y="3852194"/>
            <a:chExt cx="3048000" cy="3177324"/>
          </a:xfrm>
        </p:grpSpPr>
        <p:pic>
          <p:nvPicPr>
            <p:cNvPr id="7" name="Picture 6" descr="accumalative distribution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7844" y="4743518"/>
              <a:ext cx="3048000" cy="2286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18991" y="3852194"/>
              <a:ext cx="2402018" cy="525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CDF - Accumulative Distribution</a:t>
              </a:r>
            </a:p>
            <a:p>
              <a:r>
                <a:rPr lang="en-US" dirty="0" smtClean="0"/>
                <a:t>Function: F(k) = p(</a:t>
              </a:r>
              <a:r>
                <a:rPr lang="en-US" dirty="0" err="1" smtClean="0"/>
                <a:t>x≤k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62000" y="2161376"/>
            <a:ext cx="2946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PDF – Probability Distribution</a:t>
            </a:r>
          </a:p>
          <a:p>
            <a:r>
              <a:rPr lang="en-US" dirty="0" smtClean="0"/>
              <a:t>Function: p(x = k)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427974" y="4223158"/>
            <a:ext cx="119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61722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607910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1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rate of seeds germination is 0.85</a:t>
            </a:r>
          </a:p>
          <a:p>
            <a:r>
              <a:rPr lang="en-US" dirty="0" smtClean="0"/>
              <a:t>If we test 20 seeds we should expect to have</a:t>
            </a:r>
          </a:p>
          <a:p>
            <a:pPr lvl="1"/>
            <a:r>
              <a:rPr lang="en-US" dirty="0" smtClean="0"/>
              <a:t>µ = 20*0.85 = 17 germinating seeds on average</a:t>
            </a:r>
          </a:p>
          <a:p>
            <a:pPr lvl="1"/>
            <a:r>
              <a:rPr lang="el-GR" dirty="0" smtClean="0"/>
              <a:t>σ</a:t>
            </a:r>
            <a:r>
              <a:rPr lang="en-US" dirty="0" smtClean="0"/>
              <a:t> = </a:t>
            </a:r>
            <a:r>
              <a:rPr lang="en-US" dirty="0" err="1" smtClean="0"/>
              <a:t>sqrt</a:t>
            </a:r>
            <a:r>
              <a:rPr lang="en-US" dirty="0" smtClean="0"/>
              <a:t>(20*0.85*0.15) = 1.59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Assume we got only 14 out 20 that germinated. Is this “reasonable”?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Lets define “reasonable” that there is a &lt;5% chance that this result is just bad luck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P = </a:t>
            </a:r>
            <a:r>
              <a:rPr lang="en-US" dirty="0" err="1" smtClean="0"/>
              <a:t>binopdf</a:t>
            </a:r>
            <a:r>
              <a:rPr lang="en-US" dirty="0" smtClean="0"/>
              <a:t>(14,20,0.85) = 0.045</a:t>
            </a:r>
          </a:p>
          <a:p>
            <a:pPr lvl="1"/>
            <a:r>
              <a:rPr lang="en-US" dirty="0"/>
              <a:t>P = </a:t>
            </a:r>
            <a:r>
              <a:rPr lang="en-US" dirty="0" err="1"/>
              <a:t>binopdf</a:t>
            </a:r>
            <a:r>
              <a:rPr lang="en-US" dirty="0"/>
              <a:t>(17,20,0.85</a:t>
            </a:r>
            <a:r>
              <a:rPr lang="en-US" dirty="0" smtClean="0"/>
              <a:t>) = 0.24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But we actually need to compute </a:t>
            </a:r>
            <a:r>
              <a:rPr lang="en-US" b="1" dirty="0" err="1" smtClean="0">
                <a:solidFill>
                  <a:srgbClr val="FF0000"/>
                </a:solidFill>
              </a:rPr>
              <a:t>binocdf</a:t>
            </a:r>
            <a:r>
              <a:rPr lang="en-US" b="1" dirty="0" smtClean="0">
                <a:solidFill>
                  <a:srgbClr val="FF0000"/>
                </a:solidFill>
              </a:rPr>
              <a:t>(14,20,0.85) = 0.067 ,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Still unlikely a random error, we </a:t>
            </a:r>
            <a:r>
              <a:rPr lang="en-US" b="1" dirty="0" smtClean="0">
                <a:solidFill>
                  <a:srgbClr val="FF0000"/>
                </a:solidFill>
              </a:rPr>
              <a:t>may conclude </a:t>
            </a:r>
            <a:r>
              <a:rPr lang="en-US" b="1" dirty="0" smtClean="0">
                <a:solidFill>
                  <a:srgbClr val="FF0000"/>
                </a:solidFill>
              </a:rPr>
              <a:t>we have a problem with the seeds!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continue</a:t>
            </a:r>
            <a:endParaRPr lang="en-US" dirty="0"/>
          </a:p>
        </p:txBody>
      </p:sp>
      <p:pic>
        <p:nvPicPr>
          <p:cNvPr id="4" name="Content Placeholder 3" descr="binomial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817" y="1600200"/>
            <a:ext cx="6034617" cy="4525963"/>
          </a:xfrm>
        </p:spPr>
      </p:pic>
      <p:sp>
        <p:nvSpPr>
          <p:cNvPr id="7" name="TextBox 6"/>
          <p:cNvSpPr txBox="1"/>
          <p:nvPr/>
        </p:nvSpPr>
        <p:spPr>
          <a:xfrm>
            <a:off x="4360896" y="5181600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93896" y="2514600"/>
            <a:ext cx="821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µ = 17</a:t>
            </a:r>
          </a:p>
          <a:p>
            <a:r>
              <a:rPr lang="el-GR" dirty="0" smtClean="0"/>
              <a:t>σ</a:t>
            </a:r>
            <a:r>
              <a:rPr lang="en-US" dirty="0" smtClean="0"/>
              <a:t> = 1.6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19800" y="1676400"/>
            <a:ext cx="3124200" cy="2057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%% binomial </a:t>
            </a:r>
            <a:r>
              <a:rPr lang="en-US" sz="1200" dirty="0" smtClean="0"/>
              <a:t>probability</a:t>
            </a:r>
            <a:endParaRPr lang="en-US" sz="1200" dirty="0"/>
          </a:p>
          <a:p>
            <a:r>
              <a:rPr lang="en-US" sz="1200" dirty="0"/>
              <a:t>r</a:t>
            </a:r>
            <a:r>
              <a:rPr lang="en-US" sz="1200" dirty="0" smtClean="0"/>
              <a:t>=[];</a:t>
            </a:r>
          </a:p>
          <a:p>
            <a:r>
              <a:rPr lang="en-US" sz="1200" dirty="0" smtClean="0"/>
              <a:t>p=0.85;</a:t>
            </a:r>
          </a:p>
          <a:p>
            <a:r>
              <a:rPr lang="en-US" sz="1200" dirty="0" smtClean="0"/>
              <a:t>n=20;    </a:t>
            </a:r>
            <a:endParaRPr lang="en-US" sz="1200" dirty="0"/>
          </a:p>
          <a:p>
            <a:r>
              <a:rPr lang="en-US" sz="1200" dirty="0"/>
              <a:t>for k=0:20</a:t>
            </a:r>
          </a:p>
          <a:p>
            <a:r>
              <a:rPr lang="pt-BR" sz="1200" dirty="0" smtClean="0"/>
              <a:t>     r(end+1</a:t>
            </a:r>
            <a:r>
              <a:rPr lang="pt-BR" sz="1200" dirty="0"/>
              <a:t>) </a:t>
            </a:r>
            <a:r>
              <a:rPr lang="pt-BR" sz="1200" dirty="0" smtClean="0"/>
              <a:t>=nchoosek(n,k</a:t>
            </a:r>
            <a:r>
              <a:rPr lang="pt-BR" sz="1200" dirty="0"/>
              <a:t>)*p^k*(1-p)^(n-k)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figure</a:t>
            </a:r>
          </a:p>
          <a:p>
            <a:r>
              <a:rPr lang="en-US" sz="1200" dirty="0"/>
              <a:t>plot(0:20,r, '-o')</a:t>
            </a:r>
          </a:p>
          <a:p>
            <a:r>
              <a:rPr lang="en-US" sz="1200" dirty="0"/>
              <a:t>box off;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13158" y="3384958"/>
            <a:ext cx="119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81200" y="6019800"/>
            <a:ext cx="2488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germinations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 rot="19228515">
            <a:off x="5387339" y="3960105"/>
            <a:ext cx="533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943600" y="3886200"/>
            <a:ext cx="3048000" cy="2743200"/>
            <a:chOff x="5943600" y="4114800"/>
            <a:chExt cx="3048000" cy="2743200"/>
          </a:xfrm>
        </p:grpSpPr>
        <p:pic>
          <p:nvPicPr>
            <p:cNvPr id="16" name="Picture 15" descr="accumalative distribution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3600" y="4572000"/>
              <a:ext cx="3048000" cy="2286000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7620000" y="5486400"/>
              <a:ext cx="1524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315200" y="5181600"/>
              <a:ext cx="827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P&lt;0.05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72200" y="4114800"/>
              <a:ext cx="25918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Accumulative distribution</a:t>
              </a:r>
            </a:p>
            <a:p>
              <a:r>
                <a:rPr lang="en-US" dirty="0" smtClean="0"/>
                <a:t>function: p(x&lt;k)</a:t>
              </a:r>
              <a:endParaRPr lang="en-US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6104385" y="6488668"/>
            <a:ext cx="303961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y=</a:t>
            </a:r>
            <a:r>
              <a:rPr lang="en-US" dirty="0" err="1" smtClean="0"/>
              <a:t>cdf</a:t>
            </a:r>
            <a:r>
              <a:rPr lang="en-US" dirty="0" smtClean="0"/>
              <a:t>('binomial', 0:20,20,0.85)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distribution</a:t>
            </a:r>
            <a:endParaRPr lang="en-US" dirty="0"/>
          </a:p>
        </p:txBody>
      </p:sp>
      <p:pic>
        <p:nvPicPr>
          <p:cNvPr id="4" name="Picture 3" descr="binopdf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600200"/>
            <a:ext cx="6223000" cy="4667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263242" y="3765958"/>
            <a:ext cx="119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6400800"/>
            <a:ext cx="204895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binopdf</a:t>
            </a:r>
            <a:r>
              <a:rPr lang="en-US" dirty="0" smtClean="0"/>
              <a:t>(0:10, 10, p)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6260068"/>
            <a:ext cx="5081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p is not “too extreme” then binomial looks </a:t>
            </a:r>
            <a:r>
              <a:rPr lang="en-US" dirty="0" smtClean="0"/>
              <a:t>normal</a:t>
            </a:r>
          </a:p>
          <a:p>
            <a:r>
              <a:rPr lang="en-US" dirty="0" smtClean="0"/>
              <a:t>(we check that n*p is “not small”)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Poisson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discrete distribution</a:t>
            </a:r>
          </a:p>
          <a:p>
            <a:r>
              <a:rPr lang="en-US" dirty="0" smtClean="0"/>
              <a:t>Model the events of a particular event over a unit of time or space</a:t>
            </a:r>
            <a:endParaRPr lang="he-IL" dirty="0" smtClean="0"/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dirty="0" smtClean="0"/>
              <a:t>The number of cars arriving to a toll in a given time interval.</a:t>
            </a:r>
          </a:p>
          <a:p>
            <a:pPr lvl="1"/>
            <a:r>
              <a:rPr lang="en-US" dirty="0" smtClean="0"/>
              <a:t>The number of waste particles in one liter sampled from a river</a:t>
            </a:r>
          </a:p>
          <a:p>
            <a:pPr lvl="1"/>
            <a:r>
              <a:rPr lang="en-US" dirty="0" smtClean="0"/>
              <a:t>Spikes fired by a neuron at a given time interval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/>
          <a:lstStyle/>
          <a:p>
            <a:r>
              <a:rPr lang="en-US" dirty="0" smtClean="0"/>
              <a:t>Poisson: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Events occur one at a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Events are independent (if an event occur it does not effect the probability of later events)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expected number of events, µ, is the same for all time intervals or regions of interest.</a:t>
            </a:r>
          </a:p>
          <a:p>
            <a:r>
              <a:rPr lang="en-US" dirty="0" smtClean="0"/>
              <a:t>The probability of observing k events is: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u is the mean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and variance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956688"/>
              </p:ext>
            </p:extLst>
          </p:nvPr>
        </p:nvGraphicFramePr>
        <p:xfrm>
          <a:off x="6835775" y="5257800"/>
          <a:ext cx="2290763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3" imgW="850680" imgH="419040" progId="Equation.3">
                  <p:embed/>
                </p:oleObj>
              </mc:Choice>
              <mc:Fallback>
                <p:oleObj name="Equation" r:id="rId3" imgW="850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5" y="5257800"/>
                        <a:ext cx="2290763" cy="1128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44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neuron average firing rate is </a:t>
            </a:r>
            <a:r>
              <a:rPr lang="en-US" b="1" u="sng" dirty="0" smtClean="0">
                <a:solidFill>
                  <a:srgbClr val="FF0000"/>
                </a:solidFill>
              </a:rPr>
              <a:t>2.3</a:t>
            </a:r>
            <a:r>
              <a:rPr lang="en-US" dirty="0" smtClean="0"/>
              <a:t> spikes/sec</a:t>
            </a:r>
          </a:p>
          <a:p>
            <a:r>
              <a:rPr lang="en-US" dirty="0" smtClean="0"/>
              <a:t>What is the probability  of observing at most 4 spikes/sec ?</a:t>
            </a:r>
            <a:endParaRPr lang="en-US" dirty="0"/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P(k≤4) = P(k=0)+ P(k=1)+ P(k=2)+P(k=3)+P(k=4) =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for P(k&lt;10) = 0.9999</a:t>
            </a:r>
          </a:p>
          <a:p>
            <a:pPr lvl="1"/>
            <a:r>
              <a:rPr lang="en-US" dirty="0" smtClean="0"/>
              <a:t>So it is unlikely this neuron will fire more than 10 spikes/sec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05000" y="3962399"/>
          <a:ext cx="2057400" cy="782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1168200" imgH="444240" progId="Equation.3">
                  <p:embed/>
                </p:oleObj>
              </mc:Choice>
              <mc:Fallback>
                <p:oleObj name="Equation" r:id="rId3" imgW="1168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962399"/>
                        <a:ext cx="2057400" cy="7827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503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is everywhere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Would it rain today?</a:t>
            </a:r>
          </a:p>
          <a:p>
            <a:endParaRPr lang="en-US" dirty="0" smtClean="0"/>
          </a:p>
          <a:p>
            <a:r>
              <a:rPr lang="en-US" dirty="0" smtClean="0"/>
              <a:t>Should I guess the </a:t>
            </a:r>
            <a:r>
              <a:rPr lang="en-US" dirty="0" err="1" smtClean="0"/>
              <a:t>loto</a:t>
            </a:r>
            <a:r>
              <a:rPr lang="en-US" dirty="0" smtClean="0"/>
              <a:t> to be 1,2,3,4,5,6?</a:t>
            </a:r>
          </a:p>
          <a:p>
            <a:endParaRPr lang="en-US" dirty="0" smtClean="0"/>
          </a:p>
          <a:p>
            <a:r>
              <a:rPr lang="en-US" dirty="0" smtClean="0"/>
              <a:t>Eating asparagus relief headache</a:t>
            </a:r>
            <a:endParaRPr lang="en-US" dirty="0"/>
          </a:p>
        </p:txBody>
      </p:sp>
      <p:sp>
        <p:nvSpPr>
          <p:cNvPr id="4" name="AutoShape 2" descr="Image result for rai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660" name="Picture 4" descr="Image result for r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1904999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2" name="Picture 6" descr="Image result for l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1242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 descr="Image result for asparag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277408"/>
            <a:ext cx="2247900" cy="118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7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number of service calls HOT receives per hour per person during the morning is 20.</a:t>
            </a:r>
          </a:p>
          <a:p>
            <a:r>
              <a:rPr lang="en-US" dirty="0" smtClean="0"/>
              <a:t>You call HOT and you hear that you are number 40 on the line</a:t>
            </a:r>
          </a:p>
          <a:p>
            <a:r>
              <a:rPr lang="en-US" dirty="0" smtClean="0"/>
              <a:t>Is it likely a fluctuations or HOT just reduced (again) the number of service persons?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u = 20</a:t>
            </a:r>
          </a:p>
          <a:p>
            <a:pPr lvl="1"/>
            <a:r>
              <a:rPr lang="en-US" dirty="0" smtClean="0"/>
              <a:t>P(K &gt;= 40) = 1-poisscdf(</a:t>
            </a:r>
            <a:r>
              <a:rPr lang="he-IL" dirty="0" smtClean="0"/>
              <a:t>39</a:t>
            </a:r>
            <a:r>
              <a:rPr lang="en-US" dirty="0" smtClean="0"/>
              <a:t>,20) = 2.5e-5</a:t>
            </a:r>
          </a:p>
          <a:p>
            <a:pPr lvl="1"/>
            <a:r>
              <a:rPr lang="en-US" dirty="0" smtClean="0"/>
              <a:t>Obviously…</a:t>
            </a:r>
          </a:p>
        </p:txBody>
      </p:sp>
    </p:spTree>
    <p:extLst>
      <p:ext uri="{BB962C8B-B14F-4D97-AF65-F5344CB8AC3E}">
        <p14:creationId xmlns:p14="http://schemas.microsoft.com/office/powerpoint/2010/main" val="23246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Hypergeometric </a:t>
            </a:r>
            <a:r>
              <a:rPr lang="en-US" dirty="0"/>
              <a:t>distribution</a:t>
            </a:r>
          </a:p>
        </p:txBody>
      </p:sp>
    </p:spTree>
    <p:extLst>
      <p:ext uri="{BB962C8B-B14F-4D97-AF65-F5344CB8AC3E}">
        <p14:creationId xmlns:p14="http://schemas.microsoft.com/office/powerpoint/2010/main" val="28331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Hypergeometric distribution:</a:t>
            </a:r>
            <a:br>
              <a:rPr lang="en-US" dirty="0" smtClean="0"/>
            </a:br>
            <a:r>
              <a:rPr lang="en-US" sz="4000" dirty="0" smtClean="0"/>
              <a:t>Fisher exact test: the lady testing tea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0866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Miss Muriel Bristol claimed to be able to the tell whether the tea or the milk was added first to a cup</a:t>
            </a:r>
          </a:p>
          <a:p>
            <a:r>
              <a:rPr lang="en-US" dirty="0" smtClean="0"/>
              <a:t>Eight cups test; 4 of each type</a:t>
            </a:r>
          </a:p>
          <a:p>
            <a:r>
              <a:rPr lang="en-US" dirty="0" smtClean="0"/>
              <a:t>The women needs to point on 4 of the same type</a:t>
            </a:r>
          </a:p>
          <a:p>
            <a:r>
              <a:rPr lang="en-US" dirty="0" smtClean="0"/>
              <a:t>The possible choices are: </a:t>
            </a:r>
          </a:p>
          <a:p>
            <a:r>
              <a:rPr lang="en-US" dirty="0" smtClean="0"/>
              <a:t>The probability is 1/70=0.014</a:t>
            </a:r>
          </a:p>
          <a:p>
            <a:r>
              <a:rPr lang="en-US" dirty="0" smtClean="0"/>
              <a:t>Alternativly</a:t>
            </a:r>
            <a:r>
              <a:rPr lang="en-US" dirty="0"/>
              <a:t>:</a:t>
            </a:r>
            <a:r>
              <a:rPr lang="en-US" dirty="0" smtClean="0"/>
              <a:t>4/8*3/7*2/6*1/5 = 1/70</a:t>
            </a:r>
            <a:endParaRPr lang="en-US" dirty="0"/>
          </a:p>
        </p:txBody>
      </p:sp>
      <p:pic>
        <p:nvPicPr>
          <p:cNvPr id="4" name="Picture 3" descr="200px-R._A._Fisch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8494" y="2627531"/>
            <a:ext cx="1524000" cy="1851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4340" y="19812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 Fisher</a:t>
            </a:r>
          </a:p>
          <a:p>
            <a:r>
              <a:rPr lang="en-US" dirty="0" smtClean="0"/>
              <a:t>1890-1962, UK</a:t>
            </a:r>
            <a:endParaRPr lang="en-US" dirty="0"/>
          </a:p>
        </p:txBody>
      </p:sp>
      <p:pic>
        <p:nvPicPr>
          <p:cNvPr id="6" name="Picture 5" descr="tea c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94" y="6073327"/>
            <a:ext cx="1014494" cy="632273"/>
          </a:xfrm>
          <a:prstGeom prst="rect">
            <a:avLst/>
          </a:prstGeom>
        </p:spPr>
      </p:pic>
      <p:pic>
        <p:nvPicPr>
          <p:cNvPr id="7" name="Picture 6" descr="tea c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894" y="6073327"/>
            <a:ext cx="1014494" cy="632273"/>
          </a:xfrm>
          <a:prstGeom prst="rect">
            <a:avLst/>
          </a:prstGeom>
        </p:spPr>
      </p:pic>
      <p:pic>
        <p:nvPicPr>
          <p:cNvPr id="8" name="Picture 7" descr="tea c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4694" y="6073327"/>
            <a:ext cx="1014494" cy="632273"/>
          </a:xfrm>
          <a:prstGeom prst="rect">
            <a:avLst/>
          </a:prstGeom>
        </p:spPr>
      </p:pic>
      <p:pic>
        <p:nvPicPr>
          <p:cNvPr id="9" name="Picture 8" descr="tea c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1494" y="6073327"/>
            <a:ext cx="1014494" cy="632273"/>
          </a:xfrm>
          <a:prstGeom prst="rect">
            <a:avLst/>
          </a:prstGeom>
        </p:spPr>
      </p:pic>
      <p:pic>
        <p:nvPicPr>
          <p:cNvPr id="10" name="Picture 9" descr="tea c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6073327"/>
            <a:ext cx="1014494" cy="632273"/>
          </a:xfrm>
          <a:prstGeom prst="rect">
            <a:avLst/>
          </a:prstGeom>
        </p:spPr>
      </p:pic>
      <p:pic>
        <p:nvPicPr>
          <p:cNvPr id="11" name="Picture 10" descr="tea c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6073327"/>
            <a:ext cx="1014494" cy="632273"/>
          </a:xfrm>
          <a:prstGeom prst="rect">
            <a:avLst/>
          </a:prstGeom>
        </p:spPr>
      </p:pic>
      <p:pic>
        <p:nvPicPr>
          <p:cNvPr id="12" name="Picture 11" descr="tea c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6073327"/>
            <a:ext cx="1014494" cy="632273"/>
          </a:xfrm>
          <a:prstGeom prst="rect">
            <a:avLst/>
          </a:prstGeom>
        </p:spPr>
      </p:pic>
      <p:pic>
        <p:nvPicPr>
          <p:cNvPr id="13" name="Picture 12" descr="tea c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6073327"/>
            <a:ext cx="1014494" cy="632273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642902"/>
              </p:ext>
            </p:extLst>
          </p:nvPr>
        </p:nvGraphicFramePr>
        <p:xfrm>
          <a:off x="5486400" y="4267200"/>
          <a:ext cx="1543664" cy="683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5" imgW="888840" imgH="393480" progId="Equation.3">
                  <p:embed/>
                </p:oleObj>
              </mc:Choice>
              <mc:Fallback>
                <p:oleObj name="Equation" r:id="rId5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267200"/>
                        <a:ext cx="1543664" cy="6836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1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Group </a:t>
            </a:r>
            <a:r>
              <a:rPr lang="en-US" dirty="0"/>
              <a:t>of 4 women and 6 man</a:t>
            </a:r>
          </a:p>
          <a:p>
            <a:pPr lvl="1"/>
            <a:r>
              <a:rPr lang="en-US" dirty="0"/>
              <a:t>We select 3 </a:t>
            </a:r>
            <a:r>
              <a:rPr lang="en-US" dirty="0" smtClean="0"/>
              <a:t>people for the management, </a:t>
            </a:r>
            <a:r>
              <a:rPr lang="en-US" dirty="0"/>
              <a:t>what is the probability of </a:t>
            </a:r>
            <a:r>
              <a:rPr lang="en-US" dirty="0" smtClean="0"/>
              <a:t>having exactly </a:t>
            </a:r>
            <a:r>
              <a:rPr lang="en-US" dirty="0"/>
              <a:t>2 </a:t>
            </a:r>
            <a:r>
              <a:rPr lang="en-US" dirty="0" smtClean="0"/>
              <a:t>men?</a:t>
            </a:r>
          </a:p>
          <a:p>
            <a:pPr lvl="1"/>
            <a:r>
              <a:rPr lang="en-US" dirty="0" smtClean="0"/>
              <a:t>Solution #1:</a:t>
            </a:r>
          </a:p>
          <a:p>
            <a:pPr lvl="2"/>
            <a:r>
              <a:rPr lang="en-US" dirty="0" smtClean="0"/>
              <a:t>(</a:t>
            </a:r>
            <a:r>
              <a:rPr lang="en-US" dirty="0" err="1" smtClean="0"/>
              <a:t>m,m,w</a:t>
            </a:r>
            <a:r>
              <a:rPr lang="en-US" dirty="0" smtClean="0"/>
              <a:t>) = 6/10*5/9*4/8</a:t>
            </a:r>
          </a:p>
          <a:p>
            <a:pPr lvl="2"/>
            <a:r>
              <a:rPr lang="en-US" dirty="0" smtClean="0"/>
              <a:t>(</a:t>
            </a:r>
            <a:r>
              <a:rPr lang="en-US" dirty="0" err="1" smtClean="0"/>
              <a:t>m,w,m</a:t>
            </a:r>
            <a:r>
              <a:rPr lang="en-US" dirty="0" smtClean="0"/>
              <a:t>) = 6/10*4/9*5/8</a:t>
            </a:r>
            <a:endParaRPr lang="en-US" dirty="0"/>
          </a:p>
          <a:p>
            <a:pPr lvl="2"/>
            <a:r>
              <a:rPr lang="en-US" dirty="0" smtClean="0"/>
              <a:t>(</a:t>
            </a:r>
            <a:r>
              <a:rPr lang="en-US" dirty="0" err="1" smtClean="0"/>
              <a:t>w,m,m</a:t>
            </a:r>
            <a:r>
              <a:rPr lang="en-US" dirty="0" smtClean="0"/>
              <a:t>) = 4/10*6/9*5/8</a:t>
            </a:r>
          </a:p>
          <a:p>
            <a:pPr lvl="2"/>
            <a:r>
              <a:rPr lang="en-US" dirty="0" smtClean="0"/>
              <a:t>Total = 0.5</a:t>
            </a:r>
          </a:p>
          <a:p>
            <a:pPr lvl="1"/>
            <a:r>
              <a:rPr lang="en-US" dirty="0"/>
              <a:t>Solution </a:t>
            </a:r>
            <a:r>
              <a:rPr lang="en-US" dirty="0" smtClean="0"/>
              <a:t>#2:</a:t>
            </a:r>
            <a:endParaRPr lang="en-US" dirty="0"/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909545"/>
              </p:ext>
            </p:extLst>
          </p:nvPr>
        </p:nvGraphicFramePr>
        <p:xfrm>
          <a:off x="3276600" y="5486400"/>
          <a:ext cx="18097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3" imgW="723600" imgH="457200" progId="Equation.3">
                  <p:embed/>
                </p:oleObj>
              </mc:Choice>
              <mc:Fallback>
                <p:oleObj name="Equation" r:id="rId3" imgW="7236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486400"/>
                        <a:ext cx="18097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00544" y="4487501"/>
            <a:ext cx="3234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Hypergeometric distribution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“Binomial </a:t>
            </a:r>
            <a:r>
              <a:rPr lang="en-US" b="1" u="sng" dirty="0" smtClean="0">
                <a:solidFill>
                  <a:srgbClr val="FF0000"/>
                </a:solidFill>
              </a:rPr>
              <a:t>without</a:t>
            </a:r>
            <a:r>
              <a:rPr lang="en-US" dirty="0" smtClean="0">
                <a:solidFill>
                  <a:srgbClr val="FF0000"/>
                </a:solidFill>
              </a:rPr>
              <a:t> replacement”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6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Fisher exact test: contingency table</a:t>
            </a:r>
            <a:br>
              <a:rPr lang="en-US" dirty="0" smtClean="0"/>
            </a:br>
            <a:r>
              <a:rPr lang="en-US" dirty="0" smtClean="0"/>
              <a:t>Selecting management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041564"/>
              </p:ext>
            </p:extLst>
          </p:nvPr>
        </p:nvGraphicFramePr>
        <p:xfrm>
          <a:off x="1371600" y="2133600"/>
          <a:ext cx="622001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(k)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(K)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 selected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(n-k)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(N-K)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(N)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7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824267"/>
              </p:ext>
            </p:extLst>
          </p:nvPr>
        </p:nvGraphicFramePr>
        <p:xfrm>
          <a:off x="1562100" y="3948112"/>
          <a:ext cx="3111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1244520" imgH="457200" progId="Equation.3">
                  <p:embed/>
                </p:oleObj>
              </mc:Choice>
              <mc:Fallback>
                <p:oleObj name="Equation" r:id="rId3" imgW="1244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3948112"/>
                        <a:ext cx="31115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343308"/>
              </p:ext>
            </p:extLst>
          </p:nvPr>
        </p:nvGraphicFramePr>
        <p:xfrm>
          <a:off x="4953000" y="3962400"/>
          <a:ext cx="175260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5" imgW="761760" imgH="457200" progId="Equation.3">
                  <p:embed/>
                </p:oleObj>
              </mc:Choice>
              <mc:Fallback>
                <p:oleObj name="Equation" r:id="rId5" imgW="761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962400"/>
                        <a:ext cx="1752600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14800" y="297280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297280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985000" y="4038600"/>
                <a:ext cx="1092200" cy="797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000" y="4038600"/>
                <a:ext cx="1092200" cy="797462"/>
              </a:xfrm>
              <a:prstGeom prst="rect">
                <a:avLst/>
              </a:prstGeom>
              <a:blipFill>
                <a:blip r:embed="rId7"/>
                <a:stretch>
                  <a:fillRect l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6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Fisher exact test: contingency table</a:t>
            </a:r>
            <a:br>
              <a:rPr lang="en-US" dirty="0" smtClean="0"/>
            </a:br>
            <a:r>
              <a:rPr lang="en-US" dirty="0" smtClean="0"/>
              <a:t>The tea problem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620464"/>
              </p:ext>
            </p:extLst>
          </p:nvPr>
        </p:nvGraphicFramePr>
        <p:xfrm>
          <a:off x="1371600" y="2133600"/>
          <a:ext cx="622001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</a:t>
                      </a:r>
                      <a:r>
                        <a:rPr lang="en-US" baseline="0" dirty="0" smtClean="0"/>
                        <a:t> 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Milk 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Guess</a:t>
                      </a:r>
                      <a:r>
                        <a:rPr lang="en-US" baseline="0" dirty="0" smtClean="0"/>
                        <a:t> tea 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(k)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(K)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Guess</a:t>
                      </a:r>
                      <a:r>
                        <a:rPr lang="en-US" baseline="0" dirty="0" smtClean="0"/>
                        <a:t> milk 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(n-k)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(N-K)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(N)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7939" name="Object 3"/>
          <p:cNvGraphicFramePr>
            <a:graphicFrameLocks noChangeAspect="1"/>
          </p:cNvGraphicFramePr>
          <p:nvPr/>
        </p:nvGraphicFramePr>
        <p:xfrm>
          <a:off x="1600200" y="4724400"/>
          <a:ext cx="3111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3" imgW="1244520" imgH="457200" progId="Equation.3">
                  <p:embed/>
                </p:oleObj>
              </mc:Choice>
              <mc:Fallback>
                <p:oleObj name="Equation" r:id="rId3" imgW="1244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724400"/>
                        <a:ext cx="31115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800600" y="4738577"/>
          <a:ext cx="2133600" cy="1052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5" imgW="927000" imgH="457200" progId="Equation.3">
                  <p:embed/>
                </p:oleObj>
              </mc:Choice>
              <mc:Fallback>
                <p:oleObj name="Equation" r:id="rId5" imgW="927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738577"/>
                        <a:ext cx="2133600" cy="10526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13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Fisher exact test</a:t>
            </a:r>
            <a:br>
              <a:rPr lang="en-US" dirty="0" smtClean="0"/>
            </a:br>
            <a:r>
              <a:rPr lang="en-US" dirty="0" smtClean="0"/>
              <a:t> Hypergeometric distribution</a:t>
            </a:r>
            <a:br>
              <a:rPr lang="en-US" dirty="0" smtClean="0"/>
            </a:br>
            <a:r>
              <a:rPr lang="en-US" dirty="0" smtClean="0"/>
              <a:t>contingency table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1676400"/>
          <a:ext cx="6477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Failure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 –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 –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 - K – n +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 - 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 –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3400" y="4953000"/>
          <a:ext cx="3111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3" imgW="1244520" imgH="457200" progId="Equation.3">
                  <p:embed/>
                </p:oleObj>
              </mc:Choice>
              <mc:Fallback>
                <p:oleObj name="Equation" r:id="rId3" imgW="1244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953000"/>
                        <a:ext cx="31115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57800" y="6172200"/>
            <a:ext cx="386958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Matlab</a:t>
            </a:r>
            <a:r>
              <a:rPr lang="en-US" dirty="0" smtClean="0"/>
              <a:t>:</a:t>
            </a:r>
          </a:p>
          <a:p>
            <a:r>
              <a:rPr lang="en-US" dirty="0" smtClean="0"/>
              <a:t> [</a:t>
            </a:r>
            <a:r>
              <a:rPr lang="en-US" dirty="0" err="1" smtClean="0"/>
              <a:t>h,p,stat</a:t>
            </a:r>
            <a:r>
              <a:rPr lang="en-US" dirty="0" smtClean="0"/>
              <a:t>]=</a:t>
            </a:r>
            <a:r>
              <a:rPr lang="en-US" dirty="0" err="1" smtClean="0"/>
              <a:t>fishertest</a:t>
            </a:r>
            <a:r>
              <a:rPr lang="en-US" dirty="0" smtClean="0"/>
              <a:t>([colum1; colum2])</a:t>
            </a:r>
            <a:endParaRPr lang="en-US" dirty="0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553200" y="5105400"/>
          <a:ext cx="14287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5" imgW="571320" imgH="203040" progId="Equation.3">
                  <p:embed/>
                </p:oleObj>
              </mc:Choice>
              <mc:Fallback>
                <p:oleObj name="Equation" r:id="rId5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105400"/>
                        <a:ext cx="14287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24400" y="5181600"/>
            <a:ext cx="168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might need: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3276600"/>
            <a:ext cx="50713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 N is the population size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 K is the number of success states in the population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 n is the number of draws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 k is the number of successes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0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Hypergeometric</a:t>
            </a:r>
            <a:r>
              <a:rPr lang="en-US" dirty="0" smtClean="0"/>
              <a:t>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Sampling n elements out of N</a:t>
            </a:r>
          </a:p>
          <a:p>
            <a:r>
              <a:rPr lang="en-US" dirty="0" smtClean="0"/>
              <a:t>K of the elements are of category ‘C’ and N-K are not</a:t>
            </a:r>
          </a:p>
          <a:p>
            <a:r>
              <a:rPr lang="en-US" dirty="0" smtClean="0"/>
              <a:t>We draw n elements </a:t>
            </a:r>
            <a:r>
              <a:rPr lang="en-US" b="1" dirty="0" smtClean="0">
                <a:solidFill>
                  <a:srgbClr val="FF0000"/>
                </a:solidFill>
              </a:rPr>
              <a:t>without replacements</a:t>
            </a:r>
          </a:p>
          <a:p>
            <a:r>
              <a:rPr lang="en-US" dirty="0" smtClean="0"/>
              <a:t>What is the probability to get exactly k elements of category ‘C’?</a:t>
            </a:r>
            <a:endParaRPr lang="en-US" i="1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This is different from binomial distribution because it is </a:t>
            </a:r>
            <a:r>
              <a:rPr lang="en-US" b="1" dirty="0" smtClean="0">
                <a:solidFill>
                  <a:srgbClr val="FF0000"/>
                </a:solidFill>
              </a:rPr>
              <a:t>without replacements</a:t>
            </a:r>
            <a:r>
              <a:rPr lang="en-US" dirty="0" smtClean="0"/>
              <a:t>. So the probability to get a success changes after every draw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2316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clinical trial compared two drugs P and PV</a:t>
            </a:r>
          </a:p>
          <a:p>
            <a:r>
              <a:rPr lang="en-US" dirty="0" smtClean="0"/>
              <a:t>They tested 42 people with PV and 21 with P</a:t>
            </a:r>
          </a:p>
          <a:p>
            <a:r>
              <a:rPr lang="en-US" dirty="0" smtClean="0"/>
              <a:t>Is there significance evidence that PV is better then P</a:t>
            </a:r>
            <a:r>
              <a:rPr lang="he-IL" dirty="0" smtClean="0"/>
              <a:t> </a:t>
            </a:r>
            <a:r>
              <a:rPr lang="en-US" dirty="0" smtClean="0"/>
              <a:t> </a:t>
            </a:r>
            <a:r>
              <a:rPr lang="en-US" sz="2800" dirty="0" smtClean="0"/>
              <a:t>(note: we actually ask if 90% &gt; 66%)</a:t>
            </a:r>
          </a:p>
          <a:p>
            <a:r>
              <a:rPr lang="en-US" dirty="0" smtClean="0"/>
              <a:t>We use the fisher exact test</a:t>
            </a:r>
          </a:p>
          <a:p>
            <a:endParaRPr lang="en-US" baseline="-25000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413847"/>
              </p:ext>
            </p:extLst>
          </p:nvPr>
        </p:nvGraphicFramePr>
        <p:xfrm>
          <a:off x="1524000" y="1397000"/>
          <a:ext cx="531564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3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Drug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Failure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Proportions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5791200" y="4495800"/>
          <a:ext cx="30162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3" imgW="1206360" imgH="457200" progId="Equation.3">
                  <p:embed/>
                </p:oleObj>
              </mc:Choice>
              <mc:Fallback>
                <p:oleObj name="Equation" r:id="rId3" imgW="1206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495800"/>
                        <a:ext cx="301625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248400"/>
            <a:ext cx="148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we need: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01162" y="6211669"/>
            <a:ext cx="334283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h,p,stat</a:t>
            </a:r>
            <a:r>
              <a:rPr lang="en-US" dirty="0" smtClean="0"/>
              <a:t>] = </a:t>
            </a:r>
            <a:r>
              <a:rPr lang="en-US" dirty="0" err="1" smtClean="0"/>
              <a:t>fishertest</a:t>
            </a:r>
            <a:r>
              <a:rPr lang="en-US" dirty="0" smtClean="0"/>
              <a:t>([38 14; 4 7])</a:t>
            </a:r>
          </a:p>
          <a:p>
            <a:r>
              <a:rPr lang="en-US" dirty="0" smtClean="0"/>
              <a:t>h=1; p= 0.032</a:t>
            </a:r>
            <a:endParaRPr lang="en-US" dirty="0"/>
          </a:p>
        </p:txBody>
      </p:sp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1600200" y="5388429"/>
          <a:ext cx="3429000" cy="1469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5" imgW="1511280" imgH="647640" progId="Equation.3">
                  <p:embed/>
                </p:oleObj>
              </mc:Choice>
              <mc:Fallback>
                <p:oleObj name="Equation" r:id="rId5" imgW="151128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88429"/>
                        <a:ext cx="3429000" cy="14695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87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6000" dirty="0" smtClean="0"/>
              <a:t>To claim that P is different than PV we need to the probabilities  of all ‘bad’ tables:</a:t>
            </a:r>
          </a:p>
          <a:p>
            <a:pPr marL="0" indent="0">
              <a:buNone/>
            </a:pPr>
            <a:r>
              <a:rPr lang="en-US" dirty="0" smtClean="0"/>
              <a:t>38  4  42</a:t>
            </a:r>
          </a:p>
          <a:p>
            <a:pPr marL="0" indent="0">
              <a:buNone/>
            </a:pPr>
            <a:r>
              <a:rPr lang="en-US" dirty="0" smtClean="0"/>
              <a:t>14  7  21</a:t>
            </a:r>
          </a:p>
          <a:p>
            <a:pPr marL="0" indent="0">
              <a:buNone/>
            </a:pPr>
            <a:r>
              <a:rPr lang="en-US" dirty="0" smtClean="0"/>
              <a:t>52 11 63</a:t>
            </a:r>
          </a:p>
          <a:p>
            <a:pPr marL="0" indent="0">
              <a:buNone/>
            </a:pPr>
            <a:r>
              <a:rPr lang="en-US" dirty="0" smtClean="0"/>
              <a:t>----------</a:t>
            </a:r>
          </a:p>
          <a:p>
            <a:pPr marL="0" indent="0">
              <a:buNone/>
            </a:pPr>
            <a:r>
              <a:rPr lang="en-US" dirty="0" smtClean="0"/>
              <a:t>39  3  </a:t>
            </a:r>
            <a:r>
              <a:rPr lang="en-US" dirty="0"/>
              <a:t>42</a:t>
            </a:r>
          </a:p>
          <a:p>
            <a:pPr marL="0" indent="0">
              <a:buNone/>
            </a:pPr>
            <a:r>
              <a:rPr lang="en-US" dirty="0" smtClean="0"/>
              <a:t>13  8  </a:t>
            </a:r>
            <a:r>
              <a:rPr lang="en-US" dirty="0"/>
              <a:t>21</a:t>
            </a:r>
          </a:p>
          <a:p>
            <a:pPr marL="0" indent="0">
              <a:buNone/>
            </a:pPr>
            <a:r>
              <a:rPr lang="en-US" dirty="0"/>
              <a:t>52 11 63</a:t>
            </a:r>
          </a:p>
          <a:p>
            <a:pPr marL="0" indent="0">
              <a:buNone/>
            </a:pPr>
            <a:r>
              <a:rPr lang="en-US" dirty="0" smtClean="0"/>
              <a:t>---------</a:t>
            </a:r>
          </a:p>
          <a:p>
            <a:pPr marL="0" indent="0">
              <a:buNone/>
            </a:pPr>
            <a:r>
              <a:rPr lang="en-US" dirty="0" smtClean="0"/>
              <a:t>40  2  </a:t>
            </a:r>
            <a:r>
              <a:rPr lang="en-US" dirty="0"/>
              <a:t>42</a:t>
            </a:r>
          </a:p>
          <a:p>
            <a:pPr marL="0" indent="0">
              <a:buNone/>
            </a:pPr>
            <a:r>
              <a:rPr lang="en-US" dirty="0" smtClean="0"/>
              <a:t>12  9  </a:t>
            </a:r>
            <a:r>
              <a:rPr lang="en-US" dirty="0"/>
              <a:t>21</a:t>
            </a:r>
          </a:p>
          <a:p>
            <a:pPr marL="0" indent="0">
              <a:buNone/>
            </a:pPr>
            <a:r>
              <a:rPr lang="en-US" dirty="0"/>
              <a:t>52 11 63</a:t>
            </a:r>
          </a:p>
          <a:p>
            <a:pPr marL="0" indent="0">
              <a:buNone/>
            </a:pPr>
            <a:r>
              <a:rPr lang="en-US" dirty="0" smtClean="0"/>
              <a:t>-----------</a:t>
            </a:r>
          </a:p>
          <a:p>
            <a:pPr marL="0" indent="0">
              <a:buNone/>
            </a:pPr>
            <a:r>
              <a:rPr lang="en-US" dirty="0" smtClean="0"/>
              <a:t>41  1  </a:t>
            </a:r>
            <a:r>
              <a:rPr lang="en-US" dirty="0"/>
              <a:t>42</a:t>
            </a:r>
          </a:p>
          <a:p>
            <a:pPr marL="0" indent="0">
              <a:buNone/>
            </a:pPr>
            <a:r>
              <a:rPr lang="en-US" dirty="0" smtClean="0"/>
              <a:t>11 10  </a:t>
            </a:r>
            <a:r>
              <a:rPr lang="en-US" dirty="0"/>
              <a:t>21</a:t>
            </a:r>
          </a:p>
          <a:p>
            <a:pPr marL="0" indent="0">
              <a:buNone/>
            </a:pPr>
            <a:r>
              <a:rPr lang="en-US" dirty="0"/>
              <a:t>52 11 </a:t>
            </a:r>
            <a:r>
              <a:rPr lang="en-US" dirty="0" smtClean="0"/>
              <a:t>63</a:t>
            </a:r>
          </a:p>
          <a:p>
            <a:pPr marL="0" indent="0">
              <a:buNone/>
            </a:pPr>
            <a:r>
              <a:rPr lang="en-US" dirty="0" smtClean="0"/>
              <a:t>-----------</a:t>
            </a:r>
          </a:p>
          <a:p>
            <a:pPr marL="0" indent="0">
              <a:buNone/>
            </a:pPr>
            <a:r>
              <a:rPr lang="en-US" dirty="0" smtClean="0"/>
              <a:t>42  0   </a:t>
            </a:r>
            <a:r>
              <a:rPr lang="en-US" dirty="0"/>
              <a:t>42</a:t>
            </a:r>
          </a:p>
          <a:p>
            <a:pPr marL="0" indent="0">
              <a:buNone/>
            </a:pPr>
            <a:r>
              <a:rPr lang="en-US" dirty="0" smtClean="0"/>
              <a:t>10 11  </a:t>
            </a:r>
            <a:r>
              <a:rPr lang="en-US" dirty="0"/>
              <a:t>21</a:t>
            </a:r>
          </a:p>
          <a:p>
            <a:pPr marL="0" indent="0">
              <a:buNone/>
            </a:pPr>
            <a:r>
              <a:rPr lang="en-US" dirty="0"/>
              <a:t>52 11 </a:t>
            </a:r>
            <a:r>
              <a:rPr lang="en-US" dirty="0" smtClean="0"/>
              <a:t> 63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060890"/>
              </p:ext>
            </p:extLst>
          </p:nvPr>
        </p:nvGraphicFramePr>
        <p:xfrm>
          <a:off x="4191000" y="2514600"/>
          <a:ext cx="3429000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3" imgW="1511300" imgH="647700" progId="Equation.3">
                  <p:embed/>
                </p:oleObj>
              </mc:Choice>
              <mc:Fallback>
                <p:oleObj name="Equation" r:id="rId3" imgW="1511300" imgH="647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514600"/>
                        <a:ext cx="3429000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81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statistics?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Descriptive statistics</a:t>
            </a:r>
          </a:p>
          <a:p>
            <a:pPr marL="1371600" lvl="2" indent="-514350"/>
            <a:r>
              <a:rPr lang="en-US" dirty="0" smtClean="0"/>
              <a:t>Describe the main data parameters (e.g. mean, variance, modes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1371600" lvl="2" indent="-514350"/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Inferential statistics</a:t>
            </a:r>
          </a:p>
          <a:p>
            <a:pPr marL="1371600" lvl="2" indent="-514350"/>
            <a:r>
              <a:rPr lang="en-US" dirty="0" smtClean="0"/>
              <a:t>Use the data to infer on new unseen samples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connected and unconnected neurons</a:t>
            </a:r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4729162" cy="514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1424940"/>
            <a:ext cx="30368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 connected</a:t>
            </a:r>
          </a:p>
          <a:p>
            <a:r>
              <a:rPr lang="en-US" dirty="0" smtClean="0"/>
              <a:t>7 unconnected</a:t>
            </a:r>
          </a:p>
          <a:p>
            <a:r>
              <a:rPr lang="en-US" dirty="0" smtClean="0"/>
              <a:t>7 in the mitral layer</a:t>
            </a:r>
          </a:p>
          <a:p>
            <a:r>
              <a:rPr lang="en-US" dirty="0" smtClean="0"/>
              <a:t>4 in the EPL</a:t>
            </a:r>
          </a:p>
          <a:p>
            <a:r>
              <a:rPr lang="en-US" dirty="0" smtClean="0"/>
              <a:t>Are connected more common </a:t>
            </a:r>
          </a:p>
          <a:p>
            <a:r>
              <a:rPr lang="en-US" dirty="0" smtClean="0"/>
              <a:t>in the mitral layer?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332994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Solution: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215562"/>
              </p:ext>
            </p:extLst>
          </p:nvPr>
        </p:nvGraphicFramePr>
        <p:xfrm>
          <a:off x="6324600" y="3710940"/>
          <a:ext cx="26670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connected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unconnected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Mitral layer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Epl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707811"/>
              </p:ext>
            </p:extLst>
          </p:nvPr>
        </p:nvGraphicFramePr>
        <p:xfrm>
          <a:off x="6400800" y="5562600"/>
          <a:ext cx="2302560" cy="1068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4" imgW="1396800" imgH="647640" progId="Equation.3">
                  <p:embed/>
                </p:oleObj>
              </mc:Choice>
              <mc:Fallback>
                <p:oleObj name="Equation" r:id="rId4" imgW="1396800" imgH="647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562600"/>
                        <a:ext cx="2302560" cy="1068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81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Hypergeometric</a:t>
            </a:r>
            <a:r>
              <a:rPr lang="en-US" dirty="0" smtClean="0"/>
              <a:t> distribution</a:t>
            </a:r>
            <a:br>
              <a:rPr lang="en-US" dirty="0" smtClean="0"/>
            </a:br>
            <a:r>
              <a:rPr lang="en-US" dirty="0" smtClean="0"/>
              <a:t>General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N marbles in a urn</a:t>
            </a:r>
          </a:p>
          <a:p>
            <a:r>
              <a:rPr lang="en-US" dirty="0" smtClean="0"/>
              <a:t>We have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i</a:t>
            </a:r>
            <a:r>
              <a:rPr lang="en-US" dirty="0" smtClean="0"/>
              <a:t> from color 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r>
              <a:rPr lang="en-US" dirty="0" smtClean="0"/>
              <a:t>We peak n marbles without replacements</a:t>
            </a:r>
          </a:p>
          <a:p>
            <a:r>
              <a:rPr lang="en-US" dirty="0" smtClean="0"/>
              <a:t>What is the probability of getting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i</a:t>
            </a:r>
            <a:r>
              <a:rPr lang="en-US" dirty="0" smtClean="0"/>
              <a:t> of each color?</a:t>
            </a:r>
            <a:endParaRPr lang="en-US" dirty="0"/>
          </a:p>
        </p:txBody>
      </p:sp>
      <p:graphicFrame>
        <p:nvGraphicFramePr>
          <p:cNvPr id="188418" name="Object 2"/>
          <p:cNvGraphicFramePr>
            <a:graphicFrameLocks noChangeAspect="1"/>
          </p:cNvGraphicFramePr>
          <p:nvPr/>
        </p:nvGraphicFramePr>
        <p:xfrm>
          <a:off x="2819400" y="4648200"/>
          <a:ext cx="288925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2" name="Equation" r:id="rId3" imgW="1155600" imgH="660240" progId="Equation.3">
                  <p:embed/>
                </p:oleObj>
              </mc:Choice>
              <mc:Fallback>
                <p:oleObj name="Equation" r:id="rId3" imgW="11556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648200"/>
                        <a:ext cx="2889250" cy="165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3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Today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and motivation…</a:t>
            </a:r>
          </a:p>
          <a:p>
            <a:r>
              <a:rPr lang="en-US" dirty="0" smtClean="0"/>
              <a:t>Probability</a:t>
            </a:r>
          </a:p>
          <a:p>
            <a:r>
              <a:rPr lang="en-US" dirty="0" smtClean="0"/>
              <a:t>Common probability distributions</a:t>
            </a:r>
          </a:p>
          <a:p>
            <a:pPr lvl="1"/>
            <a:r>
              <a:rPr lang="en-US" dirty="0" smtClean="0"/>
              <a:t>Binomial</a:t>
            </a:r>
          </a:p>
          <a:p>
            <a:pPr lvl="1"/>
            <a:r>
              <a:rPr lang="en-US" dirty="0" smtClean="0"/>
              <a:t>Poisson</a:t>
            </a:r>
          </a:p>
          <a:p>
            <a:pPr lvl="1"/>
            <a:r>
              <a:rPr lang="en-US" dirty="0" smtClean="0"/>
              <a:t>Hypergeometric </a:t>
            </a:r>
          </a:p>
          <a:p>
            <a:r>
              <a:rPr lang="en-US" dirty="0" smtClean="0"/>
              <a:t>Concepts:</a:t>
            </a:r>
          </a:p>
          <a:p>
            <a:pPr lvl="2"/>
            <a:r>
              <a:rPr lang="en-US" dirty="0" smtClean="0"/>
              <a:t>PDF and CDF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6096000"/>
            <a:ext cx="4024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Next lesson: the normal distribution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7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a neural response to a stimulus?</a:t>
            </a:r>
          </a:p>
          <a:p>
            <a:r>
              <a:rPr lang="en-US" dirty="0" smtClean="0"/>
              <a:t>When is the response started/ended?</a:t>
            </a:r>
          </a:p>
          <a:p>
            <a:r>
              <a:rPr lang="en-US" dirty="0" smtClean="0"/>
              <a:t>Is there a difference between two brain regions?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Several neuroscience examples: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2209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Why we need to learn statistics?</a:t>
            </a:r>
            <a:br>
              <a:rPr lang="en-US" dirty="0" smtClean="0"/>
            </a:br>
            <a:r>
              <a:rPr lang="en-US" dirty="0" smtClean="0"/>
              <a:t>Intuition can be misleading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9975"/>
            <a:ext cx="8229600" cy="1143000"/>
          </a:xfrm>
        </p:spPr>
        <p:txBody>
          <a:bodyPr>
            <a:normAutofit/>
          </a:bodyPr>
          <a:lstStyle/>
          <a:p>
            <a:pPr lvl="1" algn="ctr"/>
            <a:r>
              <a:rPr lang="en-US" sz="2800" dirty="0" smtClean="0"/>
              <a:t>The Monthly Hall Problem </a:t>
            </a:r>
            <a:endParaRPr lang="en-US" sz="2800" dirty="0"/>
          </a:p>
        </p:txBody>
      </p:sp>
      <p:sp>
        <p:nvSpPr>
          <p:cNvPr id="12290" name="AutoShape 2" descr="http://pix-media.s3.amazonaws.com/blog/907/marily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marily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965355"/>
            <a:ext cx="3548620" cy="2378045"/>
          </a:xfrm>
          <a:prstGeom prst="rect">
            <a:avLst/>
          </a:prstGeom>
        </p:spPr>
      </p:pic>
      <p:pic>
        <p:nvPicPr>
          <p:cNvPr id="7" name="Picture 6" descr="3doo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905000"/>
            <a:ext cx="3276600" cy="24318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953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May I suggest that you obtain and refer to a standard textbook on probability before you try to answer a question of this type again? </a:t>
            </a:r>
            <a:r>
              <a:rPr lang="en-US" b="1" i="1" dirty="0" smtClean="0"/>
              <a:t>Charles Reid, Ph.D. University of Florida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7553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You made a mistake, but look at the positive side. If all those Ph.D.’s were wrong, the country would be in some very serious trouble. </a:t>
            </a:r>
            <a:r>
              <a:rPr lang="en-US" b="1" i="1" dirty="0" smtClean="0"/>
              <a:t>Everett Harman, Ph.D. U.S. Army Research Institute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37531"/>
            <a:ext cx="868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Maybe women look at math problems differently than men. </a:t>
            </a:r>
            <a:r>
              <a:rPr lang="en-US" b="1" i="1" dirty="0" smtClean="0"/>
              <a:t>Don Edwards </a:t>
            </a:r>
            <a:r>
              <a:rPr lang="en-US" b="1" i="1" dirty="0" err="1" smtClean="0"/>
              <a:t>Sunriver</a:t>
            </a:r>
            <a:r>
              <a:rPr lang="en-US" b="1" i="1" dirty="0" smtClean="0"/>
              <a:t>, Oregon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Assume some type of cancer has a rate of: 1/1000 </a:t>
            </a:r>
          </a:p>
          <a:p>
            <a:r>
              <a:rPr lang="en-US" sz="2800" dirty="0" smtClean="0"/>
              <a:t>Assume a test for cancer tested on 1000 cancerous and non-cancerous samples has the following false positive and false negative rates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What is the probably of having cancer if the test was positive?</a:t>
            </a:r>
          </a:p>
          <a:p>
            <a:pPr lvl="1"/>
            <a:r>
              <a:rPr lang="en-US" sz="2400" dirty="0" smtClean="0"/>
              <a:t>Answer: ~8.6% (because 1 out (10+1) positives </a:t>
            </a:r>
            <a:r>
              <a:rPr lang="en-US" sz="2400" dirty="0"/>
              <a:t>i</a:t>
            </a:r>
            <a:r>
              <a:rPr lang="en-US" sz="2400" dirty="0" smtClean="0"/>
              <a:t>s really sick)</a:t>
            </a:r>
            <a:endParaRPr lang="en-US" sz="24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592295"/>
              </p:ext>
            </p:extLst>
          </p:nvPr>
        </p:nvGraphicFramePr>
        <p:xfrm>
          <a:off x="1524000" y="3733800"/>
          <a:ext cx="60198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Test result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Cancer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Cancer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Positive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950 (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Hits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(FP)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Negative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(FN)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990 (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FR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13470" y="3352800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Sensitivity</a:t>
            </a:r>
            <a:r>
              <a:rPr lang="en-US" dirty="0" smtClean="0">
                <a:solidFill>
                  <a:schemeClr val="accent1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specificity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79527" y="3657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484527" y="3657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19952</TotalTime>
  <Words>2509</Words>
  <Application>Microsoft Office PowerPoint</Application>
  <PresentationFormat>On-screen Show (4:3)</PresentationFormat>
  <Paragraphs>472</Paragraphs>
  <Slides>52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Cambria Math</vt:lpstr>
      <vt:lpstr>Wingdings</vt:lpstr>
      <vt:lpstr>Office Theme</vt:lpstr>
      <vt:lpstr>Equation</vt:lpstr>
      <vt:lpstr>Advance statistical methods and data analysis for neuroscience</vt:lpstr>
      <vt:lpstr>Sources</vt:lpstr>
      <vt:lpstr>Today Lesson</vt:lpstr>
      <vt:lpstr>Statistics is everywhere</vt:lpstr>
      <vt:lpstr>What is statistics?</vt:lpstr>
      <vt:lpstr>Several neuroscience examples:</vt:lpstr>
      <vt:lpstr>PowerPoint Presentation</vt:lpstr>
      <vt:lpstr>The Monthly Hall Problem </vt:lpstr>
      <vt:lpstr>Example</vt:lpstr>
      <vt:lpstr>Intuition can be misleading</vt:lpstr>
      <vt:lpstr>Intuition can be misleading</vt:lpstr>
      <vt:lpstr>Syllabus</vt:lpstr>
      <vt:lpstr>How do we learn</vt:lpstr>
      <vt:lpstr>1. What is Probability?</vt:lpstr>
      <vt:lpstr>2. What is probability?</vt:lpstr>
      <vt:lpstr>3. What is probability</vt:lpstr>
      <vt:lpstr>Probability – basic staff</vt:lpstr>
      <vt:lpstr>Counting methods</vt:lpstr>
      <vt:lpstr>Counting methods</vt:lpstr>
      <vt:lpstr>Counting methods</vt:lpstr>
      <vt:lpstr>Example</vt:lpstr>
      <vt:lpstr>Example</vt:lpstr>
      <vt:lpstr>Alternative approach </vt:lpstr>
      <vt:lpstr>The famous birthday problem</vt:lpstr>
      <vt:lpstr>Example</vt:lpstr>
      <vt:lpstr>Important probability distributions</vt:lpstr>
      <vt:lpstr>Binomial distribution</vt:lpstr>
      <vt:lpstr>Binomial distribution</vt:lpstr>
      <vt:lpstr>Binomial</vt:lpstr>
      <vt:lpstr>Binomial</vt:lpstr>
      <vt:lpstr>Example</vt:lpstr>
      <vt:lpstr>PDF versus CDF p = 0.85, n = 20</vt:lpstr>
      <vt:lpstr>Example</vt:lpstr>
      <vt:lpstr>Example continue</vt:lpstr>
      <vt:lpstr>Binomial distribution</vt:lpstr>
      <vt:lpstr>Poisson distribution</vt:lpstr>
      <vt:lpstr>Poisson distribution</vt:lpstr>
      <vt:lpstr>Poisson: conditions</vt:lpstr>
      <vt:lpstr>Example</vt:lpstr>
      <vt:lpstr>Examples</vt:lpstr>
      <vt:lpstr>Hypergeometric distribution</vt:lpstr>
      <vt:lpstr>Hypergeometric distribution: Fisher exact test: the lady testing tea story</vt:lpstr>
      <vt:lpstr>Example</vt:lpstr>
      <vt:lpstr>Fisher exact test: contingency table Selecting management</vt:lpstr>
      <vt:lpstr>Fisher exact test: contingency table The tea problem</vt:lpstr>
      <vt:lpstr>Fisher exact test  Hypergeometric distribution contingency table </vt:lpstr>
      <vt:lpstr>Hypergeometric distribution</vt:lpstr>
      <vt:lpstr>Example</vt:lpstr>
      <vt:lpstr>Continue</vt:lpstr>
      <vt:lpstr>Example: connected and unconnected neurons</vt:lpstr>
      <vt:lpstr>Hypergeometric distribution General case</vt:lpstr>
      <vt:lpstr>Summary of Today Lesson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description</dc:title>
  <dc:creator>Rafi haddad</dc:creator>
  <cp:lastModifiedBy>rafi haddad</cp:lastModifiedBy>
  <cp:revision>297</cp:revision>
  <dcterms:created xsi:type="dcterms:W3CDTF">2014-06-30T12:01:36Z</dcterms:created>
  <dcterms:modified xsi:type="dcterms:W3CDTF">2020-10-21T08:04:11Z</dcterms:modified>
</cp:coreProperties>
</file>