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7" r:id="rId3"/>
    <p:sldId id="348" r:id="rId4"/>
    <p:sldId id="349" r:id="rId5"/>
    <p:sldId id="363" r:id="rId6"/>
    <p:sldId id="292" r:id="rId7"/>
    <p:sldId id="368" r:id="rId8"/>
    <p:sldId id="340" r:id="rId9"/>
    <p:sldId id="352" r:id="rId10"/>
    <p:sldId id="356" r:id="rId11"/>
    <p:sldId id="354" r:id="rId12"/>
    <p:sldId id="336" r:id="rId13"/>
    <p:sldId id="270" r:id="rId14"/>
    <p:sldId id="359" r:id="rId15"/>
    <p:sldId id="360" r:id="rId16"/>
    <p:sldId id="361" r:id="rId17"/>
    <p:sldId id="362" r:id="rId18"/>
    <p:sldId id="257" r:id="rId19"/>
    <p:sldId id="294" r:id="rId20"/>
    <p:sldId id="398" r:id="rId21"/>
    <p:sldId id="280" r:id="rId22"/>
    <p:sldId id="264" r:id="rId23"/>
    <p:sldId id="287" r:id="rId24"/>
    <p:sldId id="282" r:id="rId25"/>
    <p:sldId id="283" r:id="rId26"/>
    <p:sldId id="284" r:id="rId27"/>
    <p:sldId id="275" r:id="rId28"/>
    <p:sldId id="397" r:id="rId29"/>
    <p:sldId id="385" r:id="rId30"/>
    <p:sldId id="400" r:id="rId31"/>
    <p:sldId id="399" r:id="rId32"/>
    <p:sldId id="401" r:id="rId33"/>
    <p:sldId id="403" r:id="rId34"/>
    <p:sldId id="404" r:id="rId35"/>
    <p:sldId id="405" r:id="rId36"/>
    <p:sldId id="406" r:id="rId37"/>
    <p:sldId id="387" r:id="rId38"/>
    <p:sldId id="299" r:id="rId39"/>
    <p:sldId id="386" r:id="rId40"/>
    <p:sldId id="370" r:id="rId41"/>
    <p:sldId id="371" r:id="rId42"/>
    <p:sldId id="372" r:id="rId43"/>
    <p:sldId id="407" r:id="rId44"/>
    <p:sldId id="345" r:id="rId45"/>
    <p:sldId id="35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192F-D232-4EF9-945A-B6546F16B51C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71633-C61A-4AA5-B09E-8F7C1CEF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4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3. Hypothetical relationship between gamma activity, brain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pathology. Even in healthy subjects, gamma activity shows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interindividual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variation that correlates with cognitive parameters.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ADHD patients, it is slightly higher. For schizophrenia a subgrouping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positive and negative symptoms is well documented, and it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suggested that both groups can be differentiated by increased (positive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symptoms, especially hallucinations) or reduced (negative symptoms)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 activity. Alzheimer’s disease is accompanied with a reduction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gamma synchronization. An extremely high level of gamma activity may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 to epileptic seizures through the hyper-excitation of the cortex.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Accordingly, states with higher gamma activity contain a risk for such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seizures.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FBE3-D74D-400B-A769-BEE8476042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EEBA9-84C6-458C-8EA8-BCF1FBFE23E2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2E90-B034-4457-962B-99C90172E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i3Xb5atM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0PMqQlwUR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xdPdKbqm_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signal processing</a:t>
            </a:r>
            <a:r>
              <a:rPr lang="he-IL" dirty="0" smtClean="0"/>
              <a:t> </a:t>
            </a:r>
            <a:r>
              <a:rPr lang="en-US" dirty="0" smtClean="0"/>
              <a:t> and data analysis for brain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Rafi Haddad</a:t>
            </a:r>
            <a:endParaRPr lang="he-IL" dirty="0" smtClean="0"/>
          </a:p>
          <a:p>
            <a:r>
              <a:rPr lang="he-IL" dirty="0" smtClean="0"/>
              <a:t>2021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172400" cy="50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מציאת </a:t>
            </a:r>
            <a:r>
              <a:rPr lang="he-IL" dirty="0" smtClean="0"/>
              <a:t>קשרים בין נוירונים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דוגמא: קלספיקציה של סוגי נוירונים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05000"/>
            <a:ext cx="662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Neuron 1:</a:t>
            </a:r>
            <a:r>
              <a:rPr lang="en-US" dirty="0" smtClean="0">
                <a:solidFill>
                  <a:srgbClr val="FF0000"/>
                </a:solidFill>
              </a:rPr>
              <a:t>     |     ||    |            |||      |     |            |       |            |          |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756520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Neuron 2:</a:t>
            </a:r>
            <a:r>
              <a:rPr lang="en-US" dirty="0" smtClean="0">
                <a:solidFill>
                  <a:srgbClr val="00B050"/>
                </a:solidFill>
              </a:rPr>
              <a:t>	|	||		|	|	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538374"/>
            <a:ext cx="675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Neuron 3:</a:t>
            </a:r>
            <a:r>
              <a:rPr lang="en-US" b="1" dirty="0" smtClean="0">
                <a:solidFill>
                  <a:schemeClr val="tx2"/>
                </a:solidFill>
              </a:rPr>
              <a:t>     </a:t>
            </a:r>
            <a:r>
              <a:rPr lang="en-US" dirty="0" smtClean="0">
                <a:solidFill>
                  <a:schemeClr val="tx2"/>
                </a:solidFill>
              </a:rPr>
              <a:t>|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   |	|	|	|	|	|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4024" y="1905000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Irregular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(Poisson)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9448" y="2756520"/>
            <a:ext cx="105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Sparse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(Poisson)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4024" y="3518520"/>
            <a:ext cx="11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Oscillating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945" y="5301208"/>
            <a:ext cx="517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Questions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can we characterize a neuron type?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can we quantify the information it contains?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36838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C000"/>
                </a:solidFill>
              </a:rPr>
              <a:t>Neuron 4:</a:t>
            </a:r>
            <a:r>
              <a:rPr lang="en-US" b="1" dirty="0" smtClean="0">
                <a:solidFill>
                  <a:srgbClr val="FFC000"/>
                </a:solidFill>
              </a:rPr>
              <a:t>     </a:t>
            </a:r>
            <a:r>
              <a:rPr lang="en-US" dirty="0" smtClean="0">
                <a:solidFill>
                  <a:srgbClr val="FFC000"/>
                </a:solidFill>
              </a:rPr>
              <a:t>|||||	            |||||	                   	||||||	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640" y="4348534"/>
            <a:ext cx="9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Bursting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he-IL" dirty="0" smtClean="0"/>
              <a:t>נתחיל...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"/>
              </a:spcBef>
              <a:defRPr/>
            </a:pPr>
            <a:r>
              <a:rPr lang="en-US" b="1" dirty="0" smtClean="0"/>
              <a:t>Signal</a:t>
            </a:r>
            <a:r>
              <a:rPr lang="en-US" dirty="0" smtClean="0"/>
              <a:t> is a detectable physical quantity by which </a:t>
            </a:r>
            <a:r>
              <a:rPr lang="en-US" i="1" dirty="0" smtClean="0"/>
              <a:t>information</a:t>
            </a:r>
            <a:r>
              <a:rPr lang="en-US" dirty="0" smtClean="0"/>
              <a:t> can be transmitted.</a:t>
            </a:r>
          </a:p>
          <a:p>
            <a:pPr>
              <a:spcBef>
                <a:spcPct val="10000"/>
              </a:spcBef>
              <a:defRPr/>
            </a:pPr>
            <a:endParaRPr lang="en-US" dirty="0" smtClean="0"/>
          </a:p>
          <a:p>
            <a:pPr>
              <a:spcBef>
                <a:spcPct val="10000"/>
              </a:spcBef>
              <a:defRPr/>
            </a:pPr>
            <a:r>
              <a:rPr lang="en-US" b="1" dirty="0" smtClean="0"/>
              <a:t>Signal processing</a:t>
            </a:r>
            <a:r>
              <a:rPr lang="en-US" dirty="0" smtClean="0"/>
              <a:t> is the processing, amplification and interpretation of signals </a:t>
            </a:r>
          </a:p>
          <a:p>
            <a:pPr>
              <a:spcBef>
                <a:spcPct val="10000"/>
              </a:spcBef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Signals &amp; data processing in Neuroscience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algn="r" rtl="1">
              <a:defRPr/>
            </a:pPr>
            <a:r>
              <a:rPr lang="he-IL" dirty="0" smtClean="0"/>
              <a:t>אנחנו נתמקד באותו</a:t>
            </a:r>
            <a:r>
              <a:rPr lang="he-IL" dirty="0"/>
              <a:t>ת</a:t>
            </a:r>
            <a:r>
              <a:rPr lang="he-IL" dirty="0" smtClean="0"/>
              <a:t> אלקטרופיזיולוגים</a:t>
            </a:r>
            <a:endParaRPr lang="en-US" dirty="0" smtClean="0"/>
          </a:p>
          <a:p>
            <a:pPr algn="r" rtl="1">
              <a:defRPr/>
            </a:pPr>
            <a:endParaRPr lang="en-US" dirty="0" smtClean="0"/>
          </a:p>
          <a:p>
            <a:pPr algn="r" rtl="1">
              <a:defRPr/>
            </a:pPr>
            <a:r>
              <a:rPr lang="he-IL" dirty="0" smtClean="0"/>
              <a:t>אבל השיטות שנלמד מתאימות לכל הטכניקות</a:t>
            </a:r>
          </a:p>
          <a:p>
            <a:pPr algn="r" rtl="1">
              <a:defRPr/>
            </a:pPr>
            <a:endParaRPr lang="he-IL" sz="2400" dirty="0"/>
          </a:p>
          <a:p>
            <a:pPr algn="r" rtl="1">
              <a:defRPr/>
            </a:pPr>
            <a:r>
              <a:rPr lang="he-IL" dirty="0"/>
              <a:t>לפעמים נראה אפליקציות שאינם קשורות למדעי המוח באופן ישיר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סוגי אותות:</a:t>
            </a:r>
            <a:br>
              <a:rPr lang="he-IL" dirty="0" smtClean="0"/>
            </a:br>
            <a:r>
              <a:rPr lang="he-IL" dirty="0" smtClean="0"/>
              <a:t>אנלוגי לעומת ודיגטלי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Analog signals – any real world signal</a:t>
            </a:r>
          </a:p>
          <a:p>
            <a:endParaRPr lang="en-US" dirty="0" smtClean="0"/>
          </a:p>
          <a:p>
            <a:r>
              <a:rPr lang="en-US" dirty="0" smtClean="0"/>
              <a:t>Digital signal – signals stored in a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סוגי סגנלים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סופי \ ואין סופי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מחזורי\ ולא מחזורי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he-IL" dirty="0" smtClean="0"/>
              <a:t>חד ממדי \ רב ממדי (תמונה, סרט)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דוגמאות לאותות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dirty="0" smtClean="0"/>
              <a:t>טמפרטורה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מתח ממברנה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מחזור מכירות של חברה בכל יום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נשימות של תינוק (</a:t>
            </a:r>
            <a:r>
              <a:rPr lang="en-US" dirty="0" smtClean="0"/>
              <a:t>(baby sense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דופק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סוגי אותות במוח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EEG (electroencephalogram)</a:t>
            </a:r>
          </a:p>
          <a:p>
            <a:pPr lvl="1"/>
            <a:r>
              <a:rPr lang="en-US" dirty="0" smtClean="0"/>
              <a:t>Extra and intra cellular recording</a:t>
            </a:r>
          </a:p>
          <a:p>
            <a:pPr lvl="1"/>
            <a:r>
              <a:rPr lang="en-US" dirty="0" smtClean="0"/>
              <a:t>LFP (Local field potential)</a:t>
            </a:r>
          </a:p>
          <a:p>
            <a:pPr lvl="1"/>
            <a:r>
              <a:rPr lang="en-US" dirty="0" err="1" smtClean="0"/>
              <a:t>Ecog</a:t>
            </a:r>
            <a:r>
              <a:rPr lang="en-US" dirty="0" smtClean="0"/>
              <a:t> (</a:t>
            </a:r>
            <a:r>
              <a:rPr lang="en-US" dirty="0" err="1" smtClean="0"/>
              <a:t>electrocorticography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Optical imaging</a:t>
            </a:r>
            <a:endParaRPr lang="en-US" dirty="0"/>
          </a:p>
          <a:p>
            <a:pPr lvl="1"/>
            <a:r>
              <a:rPr lang="en-US" dirty="0" err="1" smtClean="0"/>
              <a:t>fMRI</a:t>
            </a:r>
            <a:r>
              <a:rPr lang="en-US" dirty="0" smtClean="0"/>
              <a:t>, PET</a:t>
            </a:r>
          </a:p>
          <a:p>
            <a:pPr lvl="1"/>
            <a:r>
              <a:rPr lang="en-US" dirty="0" smtClean="0"/>
              <a:t>MEG - </a:t>
            </a:r>
            <a:r>
              <a:rPr lang="en-US" dirty="0" err="1" smtClean="0"/>
              <a:t>Magnetoencephalography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7585"/>
            <a:ext cx="2286000" cy="1143000"/>
          </a:xfrm>
        </p:spPr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pic>
        <p:nvPicPr>
          <p:cNvPr id="4" name="Picture 3" descr="e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5341938" cy="68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44780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Spatial resolution: mm</a:t>
            </a:r>
          </a:p>
          <a:p>
            <a:r>
              <a:rPr lang="en-US" dirty="0" smtClean="0"/>
              <a:t>Time resolution: &lt; ms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838200"/>
            <a:ext cx="149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EEG recording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9846" y="4114800"/>
            <a:ext cx="345830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Non-invasive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performed during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surface neurons that are synchronized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artifacts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b="1" dirty="0">
                <a:solidFill>
                  <a:srgbClr val="92D050"/>
                </a:solidFill>
              </a:rPr>
              <a:t>some</a:t>
            </a:r>
            <a:r>
              <a:rPr lang="en-US" dirty="0"/>
              <a:t> of the </a:t>
            </a:r>
            <a:r>
              <a:rPr lang="en-US" b="1" i="1" dirty="0">
                <a:solidFill>
                  <a:srgbClr val="92D050"/>
                </a:solidFill>
              </a:rPr>
              <a:t>knowledge</a:t>
            </a:r>
            <a:r>
              <a:rPr lang="en-US" b="1" dirty="0">
                <a:solidFill>
                  <a:srgbClr val="92D050"/>
                </a:solidFill>
              </a:rPr>
              <a:t> and </a:t>
            </a:r>
            <a:r>
              <a:rPr lang="en-US" b="1" i="1" dirty="0">
                <a:solidFill>
                  <a:srgbClr val="92D050"/>
                </a:solidFill>
              </a:rPr>
              <a:t>tools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dirty="0"/>
              <a:t>required for analyzing different neuroscience related signals &amp; data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02742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3349625" cy="9941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Brain disorders</a:t>
            </a:r>
            <a:r>
              <a:rPr lang="en-US" b="1" dirty="0" smtClean="0"/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027" y="1012637"/>
            <a:ext cx="4435573" cy="5004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6330" y="6530879"/>
            <a:ext cx="12955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Herrmann 2005</a:t>
            </a:r>
          </a:p>
        </p:txBody>
      </p:sp>
    </p:spTree>
    <p:extLst>
      <p:ext uri="{BB962C8B-B14F-4D97-AF65-F5344CB8AC3E}">
        <p14:creationId xmlns:p14="http://schemas.microsoft.com/office/powerpoint/2010/main" val="16237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cellular recording</a:t>
            </a:r>
            <a:endParaRPr lang="en-US" dirty="0"/>
          </a:p>
        </p:txBody>
      </p:sp>
      <p:pic>
        <p:nvPicPr>
          <p:cNvPr id="4" name="Picture 3" descr="extra cellula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219200"/>
            <a:ext cx="4572000" cy="1447800"/>
          </a:xfrm>
          <a:prstGeom prst="rect">
            <a:avLst/>
          </a:prstGeom>
        </p:spPr>
      </p:pic>
      <p:pic>
        <p:nvPicPr>
          <p:cNvPr id="5" name="Picture 4" descr="Hubel_extracellular_recording 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095625" cy="441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8508" y="2663932"/>
            <a:ext cx="267970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Spatial resolution: microns</a:t>
            </a:r>
          </a:p>
          <a:p>
            <a:r>
              <a:rPr lang="en-US" dirty="0" smtClean="0"/>
              <a:t>Time resolution: &lt; 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7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recording movie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69" y="6019800"/>
            <a:ext cx="3221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https://www.youtube.com/watch?v=l_Q2iySTEIc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58508" y="4419600"/>
            <a:ext cx="390964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real thing…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done for many days while the animal performs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few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 cellular recoding</a:t>
            </a:r>
            <a:endParaRPr lang="en-US" dirty="0"/>
          </a:p>
        </p:txBody>
      </p:sp>
      <p:pic>
        <p:nvPicPr>
          <p:cNvPr id="4" name="Picture 3" descr="intra recor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3810330" cy="2857748"/>
          </a:xfrm>
          <a:prstGeom prst="rect">
            <a:avLst/>
          </a:prstGeom>
        </p:spPr>
      </p:pic>
      <p:pic>
        <p:nvPicPr>
          <p:cNvPr id="5" name="Picture 4" descr="intra recordi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462454"/>
            <a:ext cx="3481361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7626" y="3714874"/>
            <a:ext cx="267970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Spatial resolution: microns</a:t>
            </a:r>
          </a:p>
          <a:p>
            <a:r>
              <a:rPr lang="en-US" dirty="0" smtClean="0"/>
              <a:t>Time resolution: &lt; 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791200"/>
            <a:ext cx="230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intra cellular recording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798874"/>
            <a:ext cx="421668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real-real 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1-2 neurons at a time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for 1-2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hard to do during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8"/>
            <a:ext cx="8229600" cy="1143000"/>
          </a:xfrm>
        </p:spPr>
        <p:txBody>
          <a:bodyPr/>
          <a:lstStyle/>
          <a:p>
            <a:r>
              <a:rPr lang="en-US" dirty="0" smtClean="0"/>
              <a:t>LFP – local field potential</a:t>
            </a:r>
            <a:endParaRPr lang="en-US" dirty="0"/>
          </a:p>
        </p:txBody>
      </p:sp>
      <p:pic>
        <p:nvPicPr>
          <p:cNvPr id="4" name="Picture 3" descr="l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51" y="2009513"/>
            <a:ext cx="6853238" cy="467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5791200"/>
            <a:ext cx="380257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Spatial resolution: 100 -300</a:t>
            </a:r>
            <a:r>
              <a:rPr lang="he-IL" dirty="0" smtClean="0"/>
              <a:t> </a:t>
            </a:r>
            <a:r>
              <a:rPr lang="en-US" dirty="0" smtClean="0"/>
              <a:t>microns</a:t>
            </a:r>
          </a:p>
          <a:p>
            <a:r>
              <a:rPr lang="en-US" dirty="0" smtClean="0"/>
              <a:t>Time resolution: tens of ms to seconds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032" y="9906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 </a:t>
            </a:r>
            <a:r>
              <a:rPr lang="en-US" b="1" dirty="0"/>
              <a:t>local field potential</a:t>
            </a:r>
            <a:r>
              <a:rPr lang="en-US" dirty="0"/>
              <a:t> (LFP) refers to the electric </a:t>
            </a:r>
            <a:r>
              <a:rPr lang="en-US" b="1" dirty="0"/>
              <a:t>potential</a:t>
            </a:r>
            <a:r>
              <a:rPr lang="en-US" dirty="0"/>
              <a:t> in the extracellular space around neurons.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Optical imaging</a:t>
            </a:r>
            <a:endParaRPr lang="en-US" sz="4000" dirty="0"/>
          </a:p>
        </p:txBody>
      </p:sp>
      <p:pic>
        <p:nvPicPr>
          <p:cNvPr id="4" name="Picture 3" descr="optical ima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802" y="2895600"/>
            <a:ext cx="4825998" cy="3567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247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Changes in tissue reflectance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Calcium imaging</a:t>
            </a:r>
          </a:p>
          <a:p>
            <a:pPr marL="342900" indent="-342900">
              <a:buAutoNum type="arabicPeriod"/>
            </a:pPr>
            <a:r>
              <a:rPr lang="en-US" dirty="0" smtClean="0"/>
              <a:t>Dye sensitive</a:t>
            </a:r>
            <a:endParaRPr lang="he-IL" dirty="0" smtClean="0"/>
          </a:p>
          <a:p>
            <a:pPr marL="342900" indent="-342900">
              <a:buAutoNum type="arabicPeriod"/>
            </a:pPr>
            <a:r>
              <a:rPr lang="en-US" dirty="0" smtClean="0"/>
              <a:t>Two photon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275126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Spatial resolution: microns</a:t>
            </a:r>
          </a:p>
          <a:p>
            <a:r>
              <a:rPr lang="en-US" dirty="0" smtClean="0"/>
              <a:t>Time resolution: &gt;50 ms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22665"/>
            <a:ext cx="433157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Enables </a:t>
            </a:r>
            <a:r>
              <a:rPr lang="en-US" dirty="0"/>
              <a:t>recordings of many </a:t>
            </a:r>
            <a:r>
              <a:rPr lang="en-US" dirty="0" smtClean="0"/>
              <a:t>neurons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surface neurons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Photo-toxicity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detecting the changes in blood oxygenation and flow that occur in response to neural activity </a:t>
            </a:r>
          </a:p>
        </p:txBody>
      </p:sp>
      <p:pic>
        <p:nvPicPr>
          <p:cNvPr id="4" name="Picture 3" descr="fmri_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962400"/>
            <a:ext cx="2374392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352800"/>
            <a:ext cx="275876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Spatial resolution:  1 mm^3</a:t>
            </a:r>
          </a:p>
          <a:p>
            <a:r>
              <a:rPr lang="en-US" dirty="0" smtClean="0"/>
              <a:t>Time resolution:  Seconds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648200"/>
            <a:ext cx="44958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Non-invasive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behavior (without movements)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neurons that are synchronized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artifacts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MEG - </a:t>
            </a:r>
            <a:r>
              <a:rPr lang="en-US" sz="4000" dirty="0" err="1" smtClean="0"/>
              <a:t>Magnetoencephalography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small magnetic fields produced in the brain</a:t>
            </a:r>
            <a:endParaRPr lang="en-US" dirty="0"/>
          </a:p>
        </p:txBody>
      </p:sp>
      <p:pic>
        <p:nvPicPr>
          <p:cNvPr id="4" name="Picture 3" descr="M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372519"/>
            <a:ext cx="2667000" cy="4000500"/>
          </a:xfrm>
          <a:prstGeom prst="rect">
            <a:avLst/>
          </a:prstGeom>
        </p:spPr>
      </p:pic>
      <p:pic>
        <p:nvPicPr>
          <p:cNvPr id="5" name="Picture 4" descr="MEG-Sc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733800"/>
            <a:ext cx="2434168" cy="1277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438400"/>
            <a:ext cx="275344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Spatial resolution:  few mm</a:t>
            </a:r>
          </a:p>
          <a:p>
            <a:r>
              <a:rPr lang="en-US" dirty="0" smtClean="0"/>
              <a:t>Time resolution:  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92" y="3218606"/>
            <a:ext cx="296300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Non-invasive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Mostly surface neurons that are synchronized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artifacts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Neurophysiological</a:t>
            </a:r>
            <a:r>
              <a:rPr lang="en-US" dirty="0" smtClean="0"/>
              <a:t> signals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SpatioTempor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39900"/>
            <a:ext cx="6769100" cy="511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rtl="1"/>
            <a:r>
              <a:rPr lang="he-IL" dirty="0" smtClean="0"/>
              <a:t>עכשיו באמת נתחיל...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257800"/>
            <a:ext cx="632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Cite mike X </a:t>
            </a:r>
            <a:r>
              <a:rPr lang="en-US" dirty="0" err="1" smtClean="0"/>
              <a:t>youtube</a:t>
            </a:r>
            <a:r>
              <a:rPr lang="en-US" dirty="0" smtClean="0"/>
              <a:t> channel</a:t>
            </a:r>
          </a:p>
          <a:p>
            <a:r>
              <a:rPr lang="en-US" dirty="0"/>
              <a:t>https://www.youtube.com/channel/UCUR_LsXk7IYyueSnXcNextQ</a:t>
            </a:r>
          </a:p>
        </p:txBody>
      </p:sp>
    </p:spTree>
    <p:extLst>
      <p:ext uri="{BB962C8B-B14F-4D97-AF65-F5344CB8AC3E}">
        <p14:creationId xmlns:p14="http://schemas.microsoft.com/office/powerpoint/2010/main" val="22316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אות מחזורי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799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אות הוא מחזורי עם מחזור </a:t>
            </a:r>
            <a:r>
              <a:rPr lang="en-US" dirty="0" smtClean="0"/>
              <a:t>T</a:t>
            </a:r>
            <a:r>
              <a:rPr lang="he-IL" dirty="0" smtClean="0"/>
              <a:t> אם מתקיים: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r>
              <a:rPr lang="he-IL" dirty="0" smtClean="0"/>
              <a:t>דוגמא:</a:t>
            </a:r>
          </a:p>
          <a:p>
            <a:pPr lvl="1" algn="r" rt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2514600"/>
                <a:ext cx="2652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265277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Brain Waves, Sine Waves and the Fourier Transform – Sapien Labs |  Neuroscience | Human Brain Diversity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87978"/>
            <a:ext cx="3505200" cy="2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24200" y="4267200"/>
            <a:ext cx="1905000" cy="45719"/>
            <a:chOff x="3124200" y="4267200"/>
            <a:chExt cx="1905000" cy="45719"/>
          </a:xfrm>
        </p:grpSpPr>
        <p:sp>
          <p:nvSpPr>
            <p:cNvPr id="5" name="Oval 4"/>
            <p:cNvSpPr/>
            <p:nvPr/>
          </p:nvSpPr>
          <p:spPr>
            <a:xfrm>
              <a:off x="3124200" y="42672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83481" y="42672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4419600"/>
            <a:ext cx="1905000" cy="45719"/>
            <a:chOff x="3124200" y="4267200"/>
            <a:chExt cx="1905000" cy="45719"/>
          </a:xfrm>
        </p:grpSpPr>
        <p:sp>
          <p:nvSpPr>
            <p:cNvPr id="18" name="Oval 17"/>
            <p:cNvSpPr/>
            <p:nvPr/>
          </p:nvSpPr>
          <p:spPr>
            <a:xfrm>
              <a:off x="3124200" y="42672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83481" y="42672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57600" y="4338634"/>
            <a:ext cx="1905000" cy="45719"/>
            <a:chOff x="3124200" y="4267200"/>
            <a:chExt cx="1905000" cy="45719"/>
          </a:xfrm>
        </p:grpSpPr>
        <p:sp>
          <p:nvSpPr>
            <p:cNvPr id="21" name="Oval 20"/>
            <p:cNvSpPr/>
            <p:nvPr/>
          </p:nvSpPr>
          <p:spPr>
            <a:xfrm>
              <a:off x="3124200" y="42672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83481" y="42672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8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learn?</a:t>
            </a:r>
            <a:br>
              <a:rPr lang="en-US" dirty="0" smtClean="0"/>
            </a:br>
            <a:r>
              <a:rPr lang="en-US" dirty="0" smtClean="0"/>
              <a:t>Exercises!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1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“There is no royal road to mathematics.” (</a:t>
            </a:r>
            <a:r>
              <a:rPr lang="en-US" b="1" dirty="0" err="1" smtClean="0">
                <a:solidFill>
                  <a:srgbClr val="FF0000"/>
                </a:solidFill>
              </a:rPr>
              <a:t>Menaechmus</a:t>
            </a:r>
            <a:r>
              <a:rPr lang="en-US" b="1" dirty="0" smtClean="0">
                <a:solidFill>
                  <a:srgbClr val="FF0000"/>
                </a:solidFill>
              </a:rPr>
              <a:t> to Alexander the great)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sin(x</a:t>
            </a:r>
            <a:r>
              <a:rPr lang="en-US" dirty="0"/>
              <a:t>)  =  </a:t>
            </a:r>
            <a:r>
              <a:rPr lang="en-US" dirty="0" err="1" smtClean="0"/>
              <a:t>Asin</a:t>
            </a:r>
            <a:r>
              <a:rPr lang="en-US" dirty="0" smtClean="0"/>
              <a:t>(x+2*pi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commons/thumb/d/d2/Sine_one_period.svg/250px-Sine_one_perio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4114800" cy="16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5242" y="1708088"/>
            <a:ext cx="4114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Radians to degrees: pi </a:t>
            </a:r>
            <a:r>
              <a:rPr lang="en-US" dirty="0" smtClean="0">
                <a:sym typeface="Wingdings" panose="05000000000000000000" pitchFamily="2" charset="2"/>
              </a:rPr>
              <a:t>== 180 degree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Let x in radians then x/(2*pi)*360 degrees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Let x in degrees then x/360*2*pi radians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 = 2*pi*f </a:t>
            </a:r>
            <a:endParaRPr lang="he-IL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 = 1/f; f=1/T</a:t>
            </a:r>
            <a:endParaRPr lang="en-US" dirty="0" smtClean="0"/>
          </a:p>
        </p:txBody>
      </p:sp>
      <p:pic>
        <p:nvPicPr>
          <p:cNvPr id="5122" name="Picture 2" descr="Physics for my Mom: Fourier analysis - Sines and Integrals (part 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495800" cy="21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7867" y="5105400"/>
            <a:ext cx="2585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= sin(x);  x=[0,2pi]</a:t>
            </a:r>
          </a:p>
          <a:p>
            <a:r>
              <a:rPr lang="en-US" dirty="0"/>
              <a:t>y</a:t>
            </a:r>
            <a:r>
              <a:rPr lang="en-US" dirty="0" smtClean="0"/>
              <a:t> = sin(3x);  x=[0,2pi]</a:t>
            </a:r>
          </a:p>
          <a:p>
            <a:r>
              <a:rPr lang="en-US" dirty="0"/>
              <a:t>y = </a:t>
            </a:r>
            <a:r>
              <a:rPr lang="en-US" dirty="0" smtClean="0"/>
              <a:t>sin(3*2*pi*t);  t=[0,1]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6596155" y="5819808"/>
            <a:ext cx="224931" cy="6035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9468" y="623405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w=2*pi*f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V="1">
            <a:off x="914400" y="2971800"/>
            <a:ext cx="0" cy="51816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942" y="30462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os(x</a:t>
            </a:r>
            <a:r>
              <a:rPr lang="en-US" dirty="0"/>
              <a:t>) = cos(x+2*pi)</a:t>
            </a:r>
          </a:p>
          <a:p>
            <a:endParaRPr lang="en-US" dirty="0"/>
          </a:p>
        </p:txBody>
      </p:sp>
      <p:pic>
        <p:nvPicPr>
          <p:cNvPr id="4" name="Picture 4" descr="https://upload.wikimedia.org/wikipedia/commons/thumb/0/06/Cosine.svg/2560px-Cosin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48767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Frequency, Period and amplitude</a:t>
            </a:r>
            <a:endParaRPr lang="en-US" dirty="0"/>
          </a:p>
        </p:txBody>
      </p:sp>
      <p:pic>
        <p:nvPicPr>
          <p:cNvPr id="4098" name="Picture 2" descr="Phase (waves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003424"/>
            <a:ext cx="4953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Wavelength, frequency, amplitude and phase – Dot11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562600" cy="58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Signal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Signal phase</a:t>
            </a:r>
            <a:endParaRPr lang="en-US" dirty="0"/>
          </a:p>
        </p:txBody>
      </p:sp>
      <p:pic>
        <p:nvPicPr>
          <p:cNvPr id="7170" name="Picture 2" descr="האות הסינוסואידל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4864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Signal phase</a:t>
            </a:r>
            <a:endParaRPr lang="en-US" dirty="0"/>
          </a:p>
        </p:txBody>
      </p:sp>
      <p:pic>
        <p:nvPicPr>
          <p:cNvPr id="7176" name="Picture 8" descr="A wave of frequency 500 Hz has wave velocity of 350 m/s. 1)Find the  distance between the two points which has 60^o out of phase. 2)Find the  phase difference between two displac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825"/>
            <a:ext cx="8991600" cy="48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Sine</a:t>
            </a:r>
            <a:br>
              <a:rPr lang="en-US" dirty="0"/>
            </a:br>
            <a:r>
              <a:rPr lang="en-US" sz="1600" dirty="0"/>
              <a:t>(https://</a:t>
            </a:r>
            <a:r>
              <a:rPr lang="en-US" sz="1600" dirty="0" smtClean="0"/>
              <a:t>www.youtube.com/watch?v=9RvZXZ46FRQ&amp;list=PLn0OLiymPak2jxGCbWrcgmXUtt9Lbjj_A&amp;index=3)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22120"/>
            <a:ext cx="4064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22120"/>
            <a:ext cx="4064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038600"/>
            <a:ext cx="4064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548120"/>
            <a:ext cx="278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Mike X Cohen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קבוצות של תדיריות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Alpha</a:t>
            </a:r>
            <a:r>
              <a:rPr lang="en-US" dirty="0" smtClean="0"/>
              <a:t> – 7-13 Hertz</a:t>
            </a:r>
          </a:p>
          <a:p>
            <a:pPr lvl="1"/>
            <a:r>
              <a:rPr lang="en-US" dirty="0" smtClean="0"/>
              <a:t>When we are relaxed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Betha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12-30 Hertz</a:t>
            </a:r>
          </a:p>
          <a:p>
            <a:pPr lvl="1"/>
            <a:r>
              <a:rPr lang="en-US" dirty="0" smtClean="0"/>
              <a:t>Alert, afraid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Delta</a:t>
            </a:r>
            <a:r>
              <a:rPr lang="en-US" dirty="0" smtClean="0"/>
              <a:t> – 0.1-5 Hertz</a:t>
            </a:r>
          </a:p>
          <a:p>
            <a:pPr lvl="1"/>
            <a:r>
              <a:rPr lang="en-US" dirty="0" smtClean="0"/>
              <a:t>Unconscious, deep a sleep</a:t>
            </a:r>
          </a:p>
          <a:p>
            <a:r>
              <a:rPr lang="en-US" dirty="0">
                <a:solidFill>
                  <a:srgbClr val="FF0000"/>
                </a:solidFill>
              </a:rPr>
              <a:t>Theta</a:t>
            </a:r>
            <a:r>
              <a:rPr lang="en-US" dirty="0"/>
              <a:t> -  </a:t>
            </a:r>
            <a:r>
              <a:rPr lang="en-US" dirty="0" smtClean="0"/>
              <a:t>4-7 </a:t>
            </a:r>
            <a:r>
              <a:rPr lang="en-US" dirty="0"/>
              <a:t>Hertz</a:t>
            </a:r>
          </a:p>
          <a:p>
            <a:pPr lvl="1"/>
            <a:r>
              <a:rPr lang="en-US" dirty="0"/>
              <a:t>Hippocampus </a:t>
            </a:r>
          </a:p>
          <a:p>
            <a:pPr lvl="1"/>
            <a:r>
              <a:rPr lang="en-US" dirty="0"/>
              <a:t>Olfactory </a:t>
            </a:r>
            <a:r>
              <a:rPr lang="en-US" dirty="0" smtClean="0"/>
              <a:t>system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Gama</a:t>
            </a:r>
            <a:r>
              <a:rPr lang="en-US" dirty="0" smtClean="0"/>
              <a:t> – 30-100 Hertz</a:t>
            </a:r>
          </a:p>
          <a:p>
            <a:pPr lvl="1"/>
            <a:r>
              <a:rPr lang="en-US" dirty="0" smtClean="0"/>
              <a:t>Maybe related to cognition (the segregation and binding problems)</a:t>
            </a:r>
          </a:p>
        </p:txBody>
      </p:sp>
    </p:spTree>
    <p:extLst>
      <p:ext uri="{BB962C8B-B14F-4D97-AF65-F5344CB8AC3E}">
        <p14:creationId xmlns:p14="http://schemas.microsoft.com/office/powerpoint/2010/main" val="35440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דגימה של סיגנל</a:t>
            </a:r>
            <a:endParaRPr lang="en-US" dirty="0"/>
          </a:p>
        </p:txBody>
      </p:sp>
      <p:pic>
        <p:nvPicPr>
          <p:cNvPr id="4" name="Picture 3" descr="code1_grid_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5400"/>
            <a:ext cx="8079600" cy="2436000"/>
          </a:xfrm>
          <a:prstGeom prst="rect">
            <a:avLst/>
          </a:prstGeom>
        </p:spPr>
      </p:pic>
      <p:pic>
        <p:nvPicPr>
          <p:cNvPr id="5" name="Picture 4" descr="code1_grid_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962400"/>
            <a:ext cx="8079600" cy="2436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flipH="1">
            <a:off x="4876800" y="35814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35814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grid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2532" y="6375064"/>
            <a:ext cx="2816900" cy="457200"/>
            <a:chOff x="6042532" y="6375064"/>
            <a:chExt cx="28169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7010400" y="6462932"/>
              <a:ext cx="1849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 smtClean="0"/>
                <a:t>s</a:t>
              </a:r>
              <a:r>
                <a:rPr lang="en-US" dirty="0" smtClean="0"/>
                <a:t> = Sampling rate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6042532" y="6375064"/>
              <a:ext cx="967868" cy="272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22731" y="3897868"/>
            <a:ext cx="1470535" cy="1207532"/>
            <a:chOff x="7673469" y="6488668"/>
            <a:chExt cx="1470535" cy="1207532"/>
          </a:xfrm>
        </p:grpSpPr>
        <p:sp>
          <p:nvSpPr>
            <p:cNvPr id="13" name="TextBox 12"/>
            <p:cNvSpPr txBox="1"/>
            <p:nvPr/>
          </p:nvSpPr>
          <p:spPr>
            <a:xfrm>
              <a:off x="7673469" y="6488668"/>
              <a:ext cx="1137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Sampling </a:t>
              </a:r>
            </a:p>
            <a:p>
              <a:r>
                <a:rPr lang="en-US" dirty="0" smtClean="0"/>
                <a:t>resolution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8810512" y="6811834"/>
              <a:ext cx="333492" cy="8843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692512" y="50812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28704" y="411664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66706" y="511933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68712" y="5119332"/>
            <a:ext cx="598092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351082" y="4192848"/>
            <a:ext cx="15722" cy="98755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6" name="TextBox 25"/>
          <p:cNvSpPr txBox="1"/>
          <p:nvPr/>
        </p:nvSpPr>
        <p:spPr>
          <a:xfrm>
            <a:off x="1822186" y="5514369"/>
            <a:ext cx="16067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1/fs = 1/2 = 0.5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096556" y="5199486"/>
            <a:ext cx="21575" cy="42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581400" y="608806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06240" y="5089544"/>
            <a:ext cx="76200" cy="76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42432" y="4124960"/>
            <a:ext cx="76200" cy="76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80434" y="5127644"/>
            <a:ext cx="76200" cy="76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5128" y="6096374"/>
            <a:ext cx="76200" cy="76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dirty="0" smtClean="0"/>
              <a:t> </a:t>
            </a:r>
            <a:r>
              <a:rPr lang="he-IL" dirty="0" smtClean="0"/>
              <a:t>דגימה של אות</a:t>
            </a:r>
            <a:br>
              <a:rPr lang="he-I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he-IL" dirty="0" smtClean="0"/>
              <a:t>דוגמאות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Sin(2*pi*t), </a:t>
            </a:r>
            <a:r>
              <a:rPr lang="en-US" dirty="0"/>
              <a:t>t=0:0.1:1</a:t>
            </a:r>
          </a:p>
          <a:p>
            <a:pPr lvl="2"/>
            <a:r>
              <a:rPr lang="en-US" dirty="0" smtClean="0"/>
              <a:t>A one hertz cycle </a:t>
            </a:r>
          </a:p>
          <a:p>
            <a:pPr lvl="1"/>
            <a:endParaRPr lang="he-IL" dirty="0" smtClean="0"/>
          </a:p>
          <a:p>
            <a:pPr lvl="1"/>
            <a:r>
              <a:rPr lang="en-US" dirty="0" smtClean="0"/>
              <a:t>Sin(2*2*pi*t</a:t>
            </a:r>
            <a:r>
              <a:rPr lang="en-US" dirty="0"/>
              <a:t>), t=0:0.1:1</a:t>
            </a:r>
          </a:p>
          <a:p>
            <a:pPr lvl="2"/>
            <a:r>
              <a:rPr lang="en-US" dirty="0" smtClean="0"/>
              <a:t>A two hertz cycle</a:t>
            </a:r>
          </a:p>
          <a:p>
            <a:pPr lvl="1"/>
            <a:endParaRPr lang="he-IL" dirty="0" smtClean="0"/>
          </a:p>
          <a:p>
            <a:pPr lvl="1"/>
            <a:r>
              <a:rPr lang="en-US" dirty="0" smtClean="0"/>
              <a:t>Sin(2*3*pi*</a:t>
            </a:r>
            <a:r>
              <a:rPr lang="en-US" dirty="0" err="1" smtClean="0"/>
              <a:t>t+pi</a:t>
            </a:r>
            <a:r>
              <a:rPr lang="en-US" dirty="0" smtClean="0"/>
              <a:t>/2), t=0:0.1:1</a:t>
            </a:r>
          </a:p>
          <a:p>
            <a:pPr lvl="2"/>
            <a:r>
              <a:rPr lang="en-US" dirty="0" smtClean="0"/>
              <a:t>A three hertz cycle shifted by pi/2 (e.g. a cosine)</a:t>
            </a:r>
            <a:endParaRPr lang="he-IL" dirty="0" smtClean="0"/>
          </a:p>
          <a:p>
            <a:pPr lvl="2"/>
            <a:r>
              <a:rPr lang="en-US" dirty="0" smtClean="0"/>
              <a:t>Example: plot(</a:t>
            </a:r>
            <a:r>
              <a:rPr lang="en-US" dirty="0" err="1" smtClean="0"/>
              <a:t>t,x</a:t>
            </a:r>
            <a:r>
              <a:rPr lang="en-US" dirty="0" smtClean="0"/>
              <a:t>) for plotting 1 second</a:t>
            </a:r>
          </a:p>
          <a:p>
            <a:pPr lvl="2"/>
            <a:r>
              <a:rPr lang="en-US" dirty="0" smtClean="0"/>
              <a:t>And t=0:0.1:2 for plotting 2 seconds</a:t>
            </a:r>
            <a:endParaRPr lang="he-IL" dirty="0"/>
          </a:p>
          <a:p>
            <a:pPr lvl="1"/>
            <a:endParaRPr lang="he-IL" dirty="0"/>
          </a:p>
          <a:p>
            <a:pPr lvl="1" algn="l"/>
            <a:r>
              <a:rPr lang="en-US" dirty="0" err="1" smtClean="0"/>
              <a:t>Matlab</a:t>
            </a:r>
            <a:r>
              <a:rPr lang="en-US" dirty="0" smtClean="0"/>
              <a:t> Examples</a:t>
            </a:r>
          </a:p>
          <a:p>
            <a:pPr lvl="2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lnSpc>
                <a:spcPct val="90000"/>
              </a:lnSpc>
              <a:defRPr/>
            </a:pPr>
            <a:r>
              <a:rPr lang="he-IL" dirty="0"/>
              <a:t>דרישות הקורס: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  <a:defRPr/>
            </a:pPr>
            <a:endParaRPr lang="en-US" sz="2400" dirty="0" smtClean="0"/>
          </a:p>
          <a:p>
            <a:pPr lvl="1" algn="r" rtl="1">
              <a:lnSpc>
                <a:spcPct val="90000"/>
              </a:lnSpc>
              <a:defRPr/>
            </a:pPr>
            <a:r>
              <a:rPr lang="he-IL" dirty="0"/>
              <a:t>אלגברה </a:t>
            </a:r>
            <a:r>
              <a:rPr lang="he-IL" dirty="0" smtClean="0"/>
              <a:t>ואלגברה לינארית</a:t>
            </a:r>
            <a:r>
              <a:rPr lang="en-US" dirty="0" smtClean="0"/>
              <a:t> </a:t>
            </a:r>
            <a:r>
              <a:rPr lang="he-IL" dirty="0" smtClean="0"/>
              <a:t> בסיסית</a:t>
            </a:r>
            <a:endParaRPr lang="en-US" dirty="0" smtClean="0"/>
          </a:p>
          <a:p>
            <a:pPr lvl="1" algn="r" rtl="1">
              <a:lnSpc>
                <a:spcPct val="90000"/>
              </a:lnSpc>
              <a:defRPr/>
            </a:pPr>
            <a:endParaRPr lang="en-US" dirty="0" smtClean="0"/>
          </a:p>
          <a:p>
            <a:pPr lvl="1" algn="r" rtl="1">
              <a:lnSpc>
                <a:spcPct val="90000"/>
              </a:lnSpc>
              <a:defRPr/>
            </a:pPr>
            <a:endParaRPr lang="en-US" dirty="0" smtClean="0"/>
          </a:p>
          <a:p>
            <a:pPr lvl="1" algn="r" rtl="1">
              <a:lnSpc>
                <a:spcPct val="90000"/>
              </a:lnSpc>
              <a:defRPr/>
            </a:pPr>
            <a:r>
              <a:rPr lang="he-IL" dirty="0" smtClean="0"/>
              <a:t>הסתברות (קצת)</a:t>
            </a:r>
          </a:p>
          <a:p>
            <a:pPr lvl="1" algn="r" rtl="1">
              <a:lnSpc>
                <a:spcPct val="90000"/>
              </a:lnSpc>
              <a:defRPr/>
            </a:pPr>
            <a:endParaRPr lang="he-IL" dirty="0" smtClean="0"/>
          </a:p>
          <a:p>
            <a:pPr lvl="1" algn="r" rtl="1">
              <a:lnSpc>
                <a:spcPct val="90000"/>
              </a:lnSpc>
              <a:defRPr/>
            </a:pPr>
            <a:endParaRPr lang="he-IL" dirty="0"/>
          </a:p>
          <a:p>
            <a:pPr lvl="1" algn="r" rtl="1">
              <a:lnSpc>
                <a:spcPct val="90000"/>
              </a:lnSpc>
              <a:defRPr/>
            </a:pPr>
            <a:r>
              <a:rPr lang="en-US" dirty="0"/>
              <a:t>MATLAB</a:t>
            </a:r>
            <a:r>
              <a:rPr lang="he-IL" dirty="0"/>
              <a:t> (הרבה)</a:t>
            </a:r>
            <a:endParaRPr lang="en-US" dirty="0"/>
          </a:p>
          <a:p>
            <a:pPr lvl="1" algn="r" rtl="1">
              <a:lnSpc>
                <a:spcPct val="90000"/>
              </a:lnSpc>
              <a:defRPr/>
            </a:pPr>
            <a:endParaRPr lang="en-US" dirty="0" smtClean="0"/>
          </a:p>
          <a:p>
            <a:pPr lvl="1" algn="r" rtl="1">
              <a:lnSpc>
                <a:spcPct val="90000"/>
              </a:lnSpc>
              <a:defRPr/>
            </a:pPr>
            <a:endParaRPr lang="en-US" dirty="0" smtClean="0"/>
          </a:p>
          <a:p>
            <a:pPr marL="0" indent="0" algn="r" rtl="1">
              <a:lnSpc>
                <a:spcPct val="90000"/>
              </a:lnSpc>
              <a:buNone/>
              <a:defRPr/>
            </a:pPr>
            <a:endParaRPr lang="he-IL" sz="1800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כיצד כדאי לדגום סיגנל?</a:t>
            </a:r>
          </a:p>
          <a:p>
            <a:pPr algn="r" rtl="1"/>
            <a:r>
              <a:rPr lang="he-IL" dirty="0" smtClean="0"/>
              <a:t>נגדיל את הקצב של הדגימה? </a:t>
            </a:r>
          </a:p>
          <a:p>
            <a:pPr algn="r" rtl="1"/>
            <a:r>
              <a:rPr lang="he-IL" dirty="0" smtClean="0"/>
              <a:t>עד איזה גובה?</a:t>
            </a:r>
          </a:p>
          <a:p>
            <a:pPr algn="r" rtl="1"/>
            <a:r>
              <a:rPr lang="he-IL" dirty="0" smtClean="0"/>
              <a:t> מה התשלום?</a:t>
            </a:r>
          </a:p>
          <a:p>
            <a:pPr algn="r" rtl="1"/>
            <a:r>
              <a:rPr lang="he-IL" dirty="0" smtClean="0"/>
              <a:t>האם לדגום בקצב זהה?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23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sampling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6157991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2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ode1_sampling=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39200" cy="1454476"/>
          </a:xfrm>
        </p:spPr>
      </p:pic>
      <p:pic>
        <p:nvPicPr>
          <p:cNvPr id="16" name="Picture 15" descr="code1_sampling=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8839200" cy="1600200"/>
          </a:xfrm>
          <a:prstGeom prst="rect">
            <a:avLst/>
          </a:prstGeom>
        </p:spPr>
      </p:pic>
      <p:pic>
        <p:nvPicPr>
          <p:cNvPr id="18" name="Picture 17" descr="code1_sampling=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76600"/>
            <a:ext cx="8839200" cy="1600200"/>
          </a:xfrm>
          <a:prstGeom prst="rect">
            <a:avLst/>
          </a:prstGeom>
        </p:spPr>
      </p:pic>
      <p:pic>
        <p:nvPicPr>
          <p:cNvPr id="19" name="Picture 18" descr="code1_sampling=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953000"/>
            <a:ext cx="88392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9600"/>
            <a:ext cx="65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= 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22001" y="2069068"/>
            <a:ext cx="65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= 4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90" y="3962400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= 10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90" y="5562600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= 20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6488668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 (sec)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74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sampling theorem</a:t>
            </a:r>
            <a:r>
              <a:rPr lang="he-IL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signal is band-limited. That is, it contains a maximum frequency f</a:t>
            </a:r>
            <a:r>
              <a:rPr lang="en-US" baseline="-25000" dirty="0" smtClean="0"/>
              <a:t>max</a:t>
            </a:r>
            <a:endParaRPr lang="en-US" dirty="0" smtClean="0"/>
          </a:p>
          <a:p>
            <a:r>
              <a:rPr lang="en-US" dirty="0" smtClean="0"/>
              <a:t>The sample rate f</a:t>
            </a:r>
            <a:r>
              <a:rPr lang="en-US" baseline="-25000" dirty="0" smtClean="0"/>
              <a:t>s</a:t>
            </a:r>
            <a:r>
              <a:rPr lang="en-US" dirty="0" smtClean="0"/>
              <a:t> must be chosen at least twice the maximum frequency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&gt; 2f</a:t>
            </a:r>
            <a:r>
              <a:rPr lang="en-US" baseline="-25000" dirty="0" smtClean="0"/>
              <a:t>max</a:t>
            </a:r>
          </a:p>
          <a:p>
            <a:r>
              <a:rPr lang="en-US" dirty="0" smtClean="0"/>
              <a:t>This is called the </a:t>
            </a:r>
            <a:r>
              <a:rPr lang="en-US" dirty="0" smtClean="0">
                <a:solidFill>
                  <a:srgbClr val="FF0000"/>
                </a:solidFill>
              </a:rPr>
              <a:t>Nyquist</a:t>
            </a:r>
            <a:r>
              <a:rPr lang="en-US" dirty="0" smtClean="0"/>
              <a:t> 	interval</a:t>
            </a:r>
          </a:p>
          <a:p>
            <a:endParaRPr lang="en-US" baseline="-25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he-IL" b="1" dirty="0">
                <a:solidFill>
                  <a:srgbClr val="00B0F0"/>
                </a:solidFill>
              </a:rPr>
              <a:t>קצב דגימה טוב: לפחות פי 5 מהתדירות הכי גבוהה</a:t>
            </a:r>
            <a:endParaRPr lang="en-US" b="1" dirty="0">
              <a:solidFill>
                <a:srgbClr val="00B0F0"/>
              </a:solidFill>
            </a:endParaRPr>
          </a:p>
          <a:p>
            <a:endParaRPr lang="en-US" b="1" baseline="-250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(מה למדנו ומה צריך לדעת)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סוגי אותות שונים במוח והרזולוציה שלהם יתרונות וחסרונות</a:t>
            </a:r>
          </a:p>
          <a:p>
            <a:pPr algn="r" rtl="1"/>
            <a:r>
              <a:rPr lang="he-IL" dirty="0" smtClean="0"/>
              <a:t>אותות אנלוגים, דיגיטלים ומחזורים</a:t>
            </a:r>
          </a:p>
          <a:p>
            <a:pPr algn="r" rtl="1"/>
            <a:r>
              <a:rPr lang="he-IL" dirty="0" smtClean="0"/>
              <a:t>מה זה אליאס ואיך מחשבים את הסיגנל שמקבלים בהתאם לקצב </a:t>
            </a:r>
            <a:r>
              <a:rPr lang="he-IL" smtClean="0"/>
              <a:t>הדגימה שנעשה</a:t>
            </a:r>
            <a:endParaRPr lang="he-IL" dirty="0" smtClean="0"/>
          </a:p>
          <a:p>
            <a:pPr algn="r" rtl="1"/>
            <a:r>
              <a:rPr lang="he-IL" dirty="0" smtClean="0"/>
              <a:t>משפט הדגימה</a:t>
            </a:r>
          </a:p>
        </p:txBody>
      </p:sp>
    </p:spTree>
    <p:extLst>
      <p:ext uri="{BB962C8B-B14F-4D97-AF65-F5344CB8AC3E}">
        <p14:creationId xmlns:p14="http://schemas.microsoft.com/office/powerpoint/2010/main" val="41772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Mean:</a:t>
            </a:r>
          </a:p>
          <a:p>
            <a:endParaRPr lang="en-US" dirty="0" smtClean="0"/>
          </a:p>
          <a:p>
            <a:r>
              <a:rPr lang="en-US" dirty="0" smtClean="0"/>
              <a:t>Variance:</a:t>
            </a:r>
            <a:endParaRPr lang="he-IL" dirty="0" smtClean="0"/>
          </a:p>
          <a:p>
            <a:endParaRPr lang="he-IL" dirty="0"/>
          </a:p>
          <a:p>
            <a:r>
              <a:rPr lang="en-US" dirty="0" smtClean="0"/>
              <a:t>Covariance: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he-IL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05905"/>
              </p:ext>
            </p:extLst>
          </p:nvPr>
        </p:nvGraphicFramePr>
        <p:xfrm>
          <a:off x="3563888" y="1412776"/>
          <a:ext cx="223315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3" imgW="876240" imgH="393480" progId="Equation.3">
                  <p:embed/>
                </p:oleObj>
              </mc:Choice>
              <mc:Fallback>
                <p:oleObj name="Equation" r:id="rId3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412776"/>
                        <a:ext cx="223315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578716"/>
              </p:ext>
            </p:extLst>
          </p:nvPr>
        </p:nvGraphicFramePr>
        <p:xfrm>
          <a:off x="2667000" y="2590800"/>
          <a:ext cx="59880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5" imgW="2349360" imgH="393480" progId="Equation.3">
                  <p:embed/>
                </p:oleObj>
              </mc:Choice>
              <mc:Fallback>
                <p:oleObj name="Equation" r:id="rId5" imgW="234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598805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075721"/>
              </p:ext>
            </p:extLst>
          </p:nvPr>
        </p:nvGraphicFramePr>
        <p:xfrm>
          <a:off x="381000" y="4572000"/>
          <a:ext cx="8676456" cy="95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7" imgW="3746160" imgH="393480" progId="Equation.3">
                  <p:embed/>
                </p:oleObj>
              </mc:Choice>
              <mc:Fallback>
                <p:oleObj name="Equation" r:id="rId7" imgW="374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8676456" cy="958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3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חובות הקורס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 smtClean="0"/>
              <a:t>תרגילים – </a:t>
            </a:r>
            <a:r>
              <a:rPr lang="en-US" dirty="0" smtClean="0"/>
              <a:t>30%</a:t>
            </a:r>
            <a:endParaRPr lang="he-IL" dirty="0" smtClean="0"/>
          </a:p>
          <a:p>
            <a:pPr algn="r" rtl="1"/>
            <a:r>
              <a:rPr lang="he-IL" dirty="0" smtClean="0"/>
              <a:t>מבחן – 70%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תרגילים ניתן להגיש בזוגות</a:t>
            </a:r>
            <a:endParaRPr lang="en-US" dirty="0" smtClean="0"/>
          </a:p>
          <a:p>
            <a:pPr algn="r" rtl="1"/>
            <a:r>
              <a:rPr lang="he-IL" dirty="0" smtClean="0"/>
              <a:t>חובה להגיש לפחות 80% מתרגילים</a:t>
            </a:r>
          </a:p>
          <a:p>
            <a:pPr algn="r" rtl="1"/>
            <a:r>
              <a:rPr lang="he-IL" dirty="0" smtClean="0"/>
              <a:t>המבחן יכלול שאלות מהתרגילים!</a:t>
            </a:r>
          </a:p>
          <a:p>
            <a:pPr algn="r" rtl="1"/>
            <a:r>
              <a:rPr lang="he-IL" dirty="0" smtClean="0"/>
              <a:t>אתר הקורס:</a:t>
            </a:r>
            <a:r>
              <a:rPr lang="en-US" sz="1600" u="sng" dirty="0">
                <a:solidFill>
                  <a:srgbClr val="00B0F0"/>
                </a:solidFill>
              </a:rPr>
              <a:t>https://www.rafi-haddad-lab.info/signal-processing-and-data-analysis</a:t>
            </a:r>
            <a:endParaRPr lang="he-IL" u="sng" dirty="0" smtClean="0">
              <a:solidFill>
                <a:srgbClr val="00B0F0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Signal Processing for Neuroscientists </a:t>
            </a:r>
            <a:r>
              <a:rPr lang="en-US" dirty="0" smtClean="0"/>
              <a:t>by </a:t>
            </a:r>
            <a:r>
              <a:rPr lang="en-US" dirty="0" err="1" smtClean="0"/>
              <a:t>Wim</a:t>
            </a:r>
            <a:r>
              <a:rPr lang="en-US" dirty="0" smtClean="0"/>
              <a:t> van </a:t>
            </a:r>
            <a:r>
              <a:rPr lang="en-US" dirty="0" err="1" smtClean="0"/>
              <a:t>Drongelen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Understanding digital signal processing </a:t>
            </a:r>
            <a:r>
              <a:rPr lang="en-US" dirty="0" smtClean="0"/>
              <a:t> by Richard Lyons</a:t>
            </a:r>
            <a:endParaRPr lang="he-IL" dirty="0" smtClean="0"/>
          </a:p>
          <a:p>
            <a:endParaRPr lang="he-IL" dirty="0"/>
          </a:p>
          <a:p>
            <a:r>
              <a:rPr lang="en-US" b="1" dirty="0" smtClean="0"/>
              <a:t>Introduction to Signal Processing </a:t>
            </a:r>
            <a:r>
              <a:rPr lang="en-US" dirty="0" smtClean="0"/>
              <a:t>by </a:t>
            </a:r>
            <a:r>
              <a:rPr lang="en-US" dirty="0" err="1" smtClean="0"/>
              <a:t>Sphocles</a:t>
            </a:r>
            <a:r>
              <a:rPr lang="en-US" dirty="0" smtClean="0"/>
              <a:t> J. </a:t>
            </a:r>
            <a:r>
              <a:rPr lang="en-US" dirty="0" err="1" smtClean="0"/>
              <a:t>Orfanidis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Mike X. Cohen - </a:t>
            </a:r>
            <a:r>
              <a:rPr lang="en-US" b="1" dirty="0" err="1" smtClean="0">
                <a:solidFill>
                  <a:srgbClr val="FF0000"/>
                </a:solidFill>
              </a:rPr>
              <a:t>youtube</a:t>
            </a:r>
            <a:r>
              <a:rPr lang="en-US" b="1" dirty="0" smtClean="0">
                <a:solidFill>
                  <a:srgbClr val="FF0000"/>
                </a:solidFill>
              </a:rPr>
              <a:t>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תוכנית הקורס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28700" lvl="1" indent="-571500" algn="r" rtl="1">
              <a:buFont typeface="+mj-lt"/>
              <a:buAutoNum type="romanUcPeriod"/>
            </a:pPr>
            <a:r>
              <a:rPr lang="he-IL" b="1" dirty="0" smtClean="0"/>
              <a:t>דגימה:</a:t>
            </a:r>
            <a:r>
              <a:rPr lang="he-IL" dirty="0" smtClean="0"/>
              <a:t>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מה זה אות,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איך דוגמים אותו,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איך מערכים את האיכות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ואיך משפרים את האיכות</a:t>
            </a:r>
          </a:p>
          <a:p>
            <a:pPr marL="1028700" lvl="1" indent="-571500" algn="r" rtl="1">
              <a:buFont typeface="+mj-lt"/>
              <a:buAutoNum type="romanUcPeriod"/>
            </a:pPr>
            <a:endParaRPr lang="he-IL" dirty="0" smtClean="0"/>
          </a:p>
          <a:p>
            <a:pPr marL="1028700" lvl="1" indent="-571500" algn="r" rtl="1">
              <a:buFont typeface="+mj-lt"/>
              <a:buAutoNum type="romanUcPeriod"/>
            </a:pPr>
            <a:r>
              <a:rPr lang="he-IL" b="1" dirty="0" smtClean="0"/>
              <a:t>השוואה ועיבוד:</a:t>
            </a:r>
            <a:r>
              <a:rPr lang="he-IL" dirty="0" smtClean="0"/>
              <a:t>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כיצד משווים בין שתי אותות,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כיצד מוצאים קשרים בין אותות</a:t>
            </a:r>
            <a:endParaRPr lang="he-IL" dirty="0"/>
          </a:p>
          <a:p>
            <a:pPr marL="1028700" lvl="1" indent="-571500" algn="r" rtl="1">
              <a:buFont typeface="+mj-lt"/>
              <a:buAutoNum type="romanUcPeriod"/>
            </a:pPr>
            <a:endParaRPr lang="he-IL" dirty="0" smtClean="0"/>
          </a:p>
          <a:p>
            <a:pPr marL="1028700" lvl="1" indent="-571500" algn="r" rtl="1">
              <a:buFont typeface="+mj-lt"/>
              <a:buAutoNum type="romanUcPeriod"/>
            </a:pPr>
            <a:r>
              <a:rPr lang="he-IL" b="1" dirty="0" smtClean="0"/>
              <a:t>אנליזה מתקדמת:</a:t>
            </a:r>
            <a:r>
              <a:rPr lang="he-IL" dirty="0" smtClean="0"/>
              <a:t>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ניתוח תדיריות,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השוואה בין פאזות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smtClean="0"/>
              <a:t>הוצאת מאפינים, </a:t>
            </a:r>
            <a:endParaRPr lang="en-US" dirty="0" smtClean="0"/>
          </a:p>
          <a:p>
            <a:pPr marL="1428750" lvl="2" indent="-571500" algn="r" rtl="1">
              <a:buFont typeface="+mj-lt"/>
              <a:buAutoNum type="romanUcPeriod"/>
            </a:pPr>
            <a:r>
              <a:rPr lang="he-IL" dirty="0" err="1" smtClean="0"/>
              <a:t>קלסטרים</a:t>
            </a:r>
            <a:endParaRPr lang="he-IL" dirty="0" smtClean="0"/>
          </a:p>
          <a:p>
            <a:pPr lvl="1"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לעיבוד אות</a:t>
            </a:r>
            <a:r>
              <a:rPr lang="he-IL" dirty="0"/>
              <a:t> </a:t>
            </a:r>
            <a:r>
              <a:rPr lang="he-IL" dirty="0" smtClean="0"/>
              <a:t>במדעי המוח</a:t>
            </a:r>
            <a:endParaRPr lang="en-US" dirty="0"/>
          </a:p>
        </p:txBody>
      </p:sp>
      <p:pic>
        <p:nvPicPr>
          <p:cNvPr id="8194" name="Picture 2" descr="Image result for extracellular recording before and after 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34807"/>
            <a:ext cx="7162800" cy="55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לניסוי במעבדה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he-IL" dirty="0" smtClean="0"/>
              <a:t>אנחנו רוצים להבין איך אנשים נושמים</a:t>
            </a:r>
          </a:p>
          <a:p>
            <a:pPr lvl="1" algn="r" rtl="1"/>
            <a:r>
              <a:rPr lang="he-IL" dirty="0" smtClean="0"/>
              <a:t>בשעות שונות ביום</a:t>
            </a:r>
          </a:p>
          <a:p>
            <a:pPr lvl="1" algn="r" rtl="1"/>
            <a:r>
              <a:rPr lang="he-IL" dirty="0" smtClean="0"/>
              <a:t>ברמת פעילות שונה</a:t>
            </a:r>
          </a:p>
          <a:p>
            <a:pPr lvl="1" algn="r" rtl="1"/>
            <a:r>
              <a:rPr lang="he-IL" dirty="0" smtClean="0"/>
              <a:t>בזמן מחלה</a:t>
            </a:r>
          </a:p>
          <a:p>
            <a:pPr lvl="1" algn="r" rtl="1"/>
            <a:r>
              <a:rPr lang="he-IL" dirty="0" smtClean="0"/>
              <a:t>כשהם אוכלים, מריחים וכו וכו</a:t>
            </a:r>
          </a:p>
          <a:p>
            <a:pPr algn="r" rtl="1"/>
            <a:r>
              <a:rPr lang="he-IL" dirty="0" smtClean="0"/>
              <a:t>פיתחנו חיישן קטן ואלחוטי שמשדר לטלפון החכם</a:t>
            </a:r>
          </a:p>
          <a:p>
            <a:pPr algn="r" rtl="1"/>
            <a:r>
              <a:rPr lang="he-IL" dirty="0" smtClean="0"/>
              <a:t>שאלות: </a:t>
            </a:r>
          </a:p>
          <a:p>
            <a:pPr lvl="1" algn="r" rtl="1"/>
            <a:r>
              <a:rPr lang="he-IL" dirty="0" smtClean="0"/>
              <a:t>כמה נקודות לקחת בשניה?</a:t>
            </a:r>
          </a:p>
          <a:p>
            <a:pPr lvl="1" algn="r" rtl="1"/>
            <a:r>
              <a:rPr lang="he-IL" dirty="0" smtClean="0"/>
              <a:t>כמה ביטים להקצות לכל נקודה?</a:t>
            </a:r>
            <a:endParaRPr lang="en-US" dirty="0" smtClean="0"/>
          </a:p>
          <a:p>
            <a:pPr lvl="1" algn="r" rtl="1"/>
            <a:r>
              <a:rPr lang="he-IL" dirty="0" smtClean="0"/>
              <a:t>מה כדאי:</a:t>
            </a:r>
            <a:r>
              <a:rPr lang="en-US" dirty="0" smtClean="0"/>
              <a:t> </a:t>
            </a:r>
            <a:r>
              <a:rPr lang="he-IL" dirty="0" smtClean="0"/>
              <a:t>להעביר את האות כמו שהוא או להפוך אותו לדיגטלי קודם?</a:t>
            </a:r>
          </a:p>
          <a:p>
            <a:pPr lvl="1" algn="r" rtl="1"/>
            <a:r>
              <a:rPr lang="he-IL" dirty="0" smtClean="0"/>
              <a:t>האם כדאי לשמור דטה לוקלי ואז להעביר אותו?</a:t>
            </a:r>
          </a:p>
          <a:p>
            <a:pPr lvl="1" algn="r" rtl="1"/>
            <a:r>
              <a:rPr lang="he-IL" dirty="0" smtClean="0"/>
              <a:t>איזה תדירות נשימות ישנם בהקלטה? </a:t>
            </a:r>
            <a:endParaRPr lang="en-US" dirty="0"/>
          </a:p>
        </p:txBody>
      </p:sp>
      <p:sp>
        <p:nvSpPr>
          <p:cNvPr id="4" name="AutoShape 2" descr="Image result for n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no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Image result for n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100827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55" y="909638"/>
            <a:ext cx="97499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9" y="2128155"/>
            <a:ext cx="635794" cy="5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4101" idx="2"/>
            <a:endCxn id="4102" idx="0"/>
          </p:cNvCxnSpPr>
          <p:nvPr/>
        </p:nvCxnSpPr>
        <p:spPr>
          <a:xfrm flipH="1">
            <a:off x="745616" y="990600"/>
            <a:ext cx="437089" cy="1137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16421</TotalTime>
  <Words>1287</Words>
  <Application>Microsoft Office PowerPoint</Application>
  <PresentationFormat>On-screen Show (4:3)</PresentationFormat>
  <Paragraphs>297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Introduction to signal processing  and data analysis for brain research</vt:lpstr>
      <vt:lpstr>Course goals</vt:lpstr>
      <vt:lpstr>How do we learn? Exercises!</vt:lpstr>
      <vt:lpstr>דרישות הקורס:</vt:lpstr>
      <vt:lpstr>חובות הקורס</vt:lpstr>
      <vt:lpstr>Books</vt:lpstr>
      <vt:lpstr>תוכנית הקורס</vt:lpstr>
      <vt:lpstr>דוגמא לעיבוד אות במדעי המוח</vt:lpstr>
      <vt:lpstr>דוגמא לניסוי במעבדה </vt:lpstr>
      <vt:lpstr>מציאת קשרים בין נוירונים</vt:lpstr>
      <vt:lpstr>דוגמא: קלספיקציה של סוגי נוירונים</vt:lpstr>
      <vt:lpstr>נתחיל...</vt:lpstr>
      <vt:lpstr>Definitions</vt:lpstr>
      <vt:lpstr>Signals &amp; data processing in Neuroscience</vt:lpstr>
      <vt:lpstr>סוגי אותות: אנלוגי לעומת ודיגטלי</vt:lpstr>
      <vt:lpstr>סוגי סגנלים</vt:lpstr>
      <vt:lpstr>דוגמאות לאותות</vt:lpstr>
      <vt:lpstr>סוגי אותות במוח</vt:lpstr>
      <vt:lpstr>EEG</vt:lpstr>
      <vt:lpstr>Brain disorders:</vt:lpstr>
      <vt:lpstr>Extra cellular recording</vt:lpstr>
      <vt:lpstr>Intra cellular recoding</vt:lpstr>
      <vt:lpstr>LFP – local field potential</vt:lpstr>
      <vt:lpstr>Optical imaging</vt:lpstr>
      <vt:lpstr>Functional MRI</vt:lpstr>
      <vt:lpstr>MEG - Magnetoencephalography </vt:lpstr>
      <vt:lpstr>Neurophysiological signals Summary</vt:lpstr>
      <vt:lpstr>עכשיו באמת נתחיל...</vt:lpstr>
      <vt:lpstr>אות מחזורי</vt:lpstr>
      <vt:lpstr>Sine</vt:lpstr>
      <vt:lpstr>Cosine</vt:lpstr>
      <vt:lpstr>Frequency, Period and amplitude</vt:lpstr>
      <vt:lpstr>PowerPoint Presentation</vt:lpstr>
      <vt:lpstr>Signal phase</vt:lpstr>
      <vt:lpstr>Signal phase</vt:lpstr>
      <vt:lpstr>Sine (https://www.youtube.com/watch?v=9RvZXZ46FRQ&amp;list=PLn0OLiymPak2jxGCbWrcgmXUtt9Lbjj_A&amp;index=3)</vt:lpstr>
      <vt:lpstr>קבוצות של תדיריות</vt:lpstr>
      <vt:lpstr>דגימה של סיגנל</vt:lpstr>
      <vt:lpstr> דגימה של אות </vt:lpstr>
      <vt:lpstr>Sampling</vt:lpstr>
      <vt:lpstr>Over sampling</vt:lpstr>
      <vt:lpstr>PowerPoint Presentation</vt:lpstr>
      <vt:lpstr>The sampling theorem:</vt:lpstr>
      <vt:lpstr>סיכום (מה למדנו ומה צריך לדעת) </vt:lpstr>
      <vt:lpstr>Basic statistics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signal processing</dc:title>
  <dc:creator>Rafi haddad</dc:creator>
  <cp:lastModifiedBy>rafi haddad</cp:lastModifiedBy>
  <cp:revision>271</cp:revision>
  <dcterms:created xsi:type="dcterms:W3CDTF">2014-11-17T06:27:34Z</dcterms:created>
  <dcterms:modified xsi:type="dcterms:W3CDTF">2021-03-14T15:05:42Z</dcterms:modified>
</cp:coreProperties>
</file>